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302" r:id="rId36"/>
    <p:sldId id="292" r:id="rId37"/>
    <p:sldId id="293" r:id="rId38"/>
    <p:sldId id="296" r:id="rId39"/>
    <p:sldId id="294" r:id="rId40"/>
    <p:sldId id="295" r:id="rId41"/>
    <p:sldId id="297" r:id="rId42"/>
    <p:sldId id="298" r:id="rId43"/>
    <p:sldId id="303" r:id="rId44"/>
    <p:sldId id="299" r:id="rId45"/>
    <p:sldId id="300" r:id="rId46"/>
  </p:sldIdLst>
  <p:sldSz cx="18288000" cy="10287000"/>
  <p:notesSz cx="6858000" cy="9144000"/>
  <p:embeddedFontLst>
    <p:embeddedFont>
      <p:font typeface="Arita Dotum Bold" panose="020B0600000101010101" charset="-127"/>
      <p:regular r:id="rId48"/>
    </p:embeddedFont>
    <p:embeddedFont>
      <p:font typeface="TDTD평고딕" panose="020B0600000101010101" charset="-127"/>
      <p:regular r:id="rId49"/>
    </p:embeddedFont>
    <p:embeddedFont>
      <p:font typeface="Montserrat Classic" panose="020B0600000101010101" charset="0"/>
      <p:regular r:id="rId50"/>
    </p:embeddedFont>
    <p:embeddedFont>
      <p:font typeface="Montserrat Classic Bold" panose="020B0600000101010101" charset="0"/>
      <p:regular r:id="rId51"/>
    </p:embeddedFont>
    <p:embeddedFont>
      <p:font typeface="맑은 고딕" panose="020B0503020000020004" pitchFamily="50" charset="-127"/>
      <p:regular r:id="rId52"/>
      <p:bold r:id="rId5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AED"/>
    <a:srgbClr val="FFFFFF"/>
    <a:srgbClr val="5271FF"/>
    <a:srgbClr val="1212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2" d="100"/>
          <a:sy n="72" d="100"/>
        </p:scale>
        <p:origin x="654" y="5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font" Target="fonts/font3.fntdata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6.fntdata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1.fntdata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4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2.fntdata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060808-C096-419A-B199-4634DA35A961}" type="datetimeFigureOut">
              <a:rPr lang="ko-KR" altLang="en-US" smtClean="0"/>
              <a:t>2024-12-02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C2847A-FD73-4350-AB10-496F052CF9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13326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C2847A-FD73-4350-AB10-496F052CF9D2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53505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3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0.jpe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-gen.or.kr/egen/se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1386325" y="-617007"/>
            <a:ext cx="9263699" cy="9263662"/>
            <a:chOff x="0" y="0"/>
            <a:chExt cx="6350000" cy="634997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solidFill>
              <a:srgbClr val="5271FF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4" name="Group 4"/>
          <p:cNvGrpSpPr/>
          <p:nvPr/>
        </p:nvGrpSpPr>
        <p:grpSpPr>
          <a:xfrm>
            <a:off x="10609776" y="-1393574"/>
            <a:ext cx="10816796" cy="10816796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5271FF"/>
              </a:solidFill>
              <a:prstDash val="solid"/>
              <a:miter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11386325" y="-617007"/>
            <a:ext cx="9263699" cy="9263662"/>
            <a:chOff x="0" y="0"/>
            <a:chExt cx="6350000" cy="634997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>
                <a:alphaModFix amt="18000"/>
              </a:blip>
              <a:stretch>
                <a:fillRect l="-22992" r="-22992"/>
              </a:stretch>
            </a:blipFill>
          </p:spPr>
        </p:sp>
      </p:grpSp>
      <p:sp>
        <p:nvSpPr>
          <p:cNvPr id="9" name="TextBox 9"/>
          <p:cNvSpPr txBox="1"/>
          <p:nvPr/>
        </p:nvSpPr>
        <p:spPr>
          <a:xfrm>
            <a:off x="1352878" y="3381796"/>
            <a:ext cx="8291936" cy="1104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959"/>
              </a:lnSpc>
              <a:spcBef>
                <a:spcPct val="0"/>
              </a:spcBef>
            </a:pPr>
            <a:r>
              <a:rPr lang="en-US" sz="6399" spc="-121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IoT 응용 기말 과제</a:t>
            </a:r>
          </a:p>
        </p:txBody>
      </p:sp>
      <p:sp>
        <p:nvSpPr>
          <p:cNvPr id="10" name="AutoShape 10"/>
          <p:cNvSpPr/>
          <p:nvPr/>
        </p:nvSpPr>
        <p:spPr>
          <a:xfrm>
            <a:off x="1333830" y="2250427"/>
            <a:ext cx="8574050" cy="0"/>
          </a:xfrm>
          <a:prstGeom prst="line">
            <a:avLst/>
          </a:prstGeom>
          <a:ln w="9525" cap="rnd">
            <a:solidFill>
              <a:srgbClr val="5271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TextBox 11"/>
          <p:cNvSpPr txBox="1"/>
          <p:nvPr/>
        </p:nvSpPr>
        <p:spPr>
          <a:xfrm>
            <a:off x="1497560" y="7184293"/>
            <a:ext cx="6032498" cy="8602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56"/>
              </a:lnSpc>
            </a:pPr>
            <a:r>
              <a:rPr lang="en-US" sz="2400" spc="192" dirty="0">
                <a:solidFill>
                  <a:srgbClr val="12127D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42015037 </a:t>
            </a:r>
            <a:r>
              <a:rPr lang="en-US" sz="2400" spc="192" dirty="0" err="1">
                <a:solidFill>
                  <a:srgbClr val="12127D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유지한</a:t>
            </a:r>
            <a:endParaRPr lang="en-US" sz="2400" spc="192" dirty="0">
              <a:solidFill>
                <a:srgbClr val="12127D"/>
              </a:solidFill>
              <a:latin typeface="Montserrat Classic"/>
              <a:ea typeface="Montserrat Classic"/>
              <a:cs typeface="Montserrat Classic"/>
              <a:sym typeface="Montserrat Classic"/>
            </a:endParaRPr>
          </a:p>
          <a:p>
            <a:pPr marL="0" lvl="0" indent="0" algn="l">
              <a:lnSpc>
                <a:spcPts val="3456"/>
              </a:lnSpc>
            </a:pPr>
            <a:endParaRPr lang="en-US" sz="2400" spc="192" dirty="0">
              <a:solidFill>
                <a:srgbClr val="12127D"/>
              </a:solidFill>
              <a:latin typeface="Montserrat Classic"/>
              <a:ea typeface="Montserrat Classic"/>
              <a:cs typeface="Montserrat Classic"/>
              <a:sym typeface="Montserrat Classic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352878" y="1740532"/>
            <a:ext cx="4408975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160"/>
              </a:lnSpc>
              <a:spcBef>
                <a:spcPct val="0"/>
              </a:spcBef>
            </a:pPr>
            <a:r>
              <a:rPr lang="en-US" sz="1800" spc="342">
                <a:solidFill>
                  <a:srgbClr val="5371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두원공과대학교 메카트로닉스 공학과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497560" y="8562924"/>
            <a:ext cx="6032498" cy="8602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56"/>
              </a:lnSpc>
            </a:pPr>
            <a:r>
              <a:rPr lang="en-US" sz="2400" spc="192" dirty="0">
                <a:solidFill>
                  <a:srgbClr val="12127D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HTTPS://GITHUB.COM/JIHANYU117</a:t>
            </a:r>
          </a:p>
          <a:p>
            <a:pPr marL="0" lvl="0" indent="0" algn="l">
              <a:lnSpc>
                <a:spcPts val="3456"/>
              </a:lnSpc>
            </a:pPr>
            <a:endParaRPr lang="en-US" sz="2400" spc="192" dirty="0">
              <a:solidFill>
                <a:srgbClr val="12127D"/>
              </a:solidFill>
              <a:latin typeface="Montserrat Classic"/>
              <a:ea typeface="Montserrat Classic"/>
              <a:cs typeface="Montserrat Classic"/>
              <a:sym typeface="Montserrat Classic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4760459" y="8962478"/>
            <a:ext cx="12821592" cy="0"/>
          </a:xfrm>
          <a:prstGeom prst="line">
            <a:avLst/>
          </a:prstGeom>
          <a:ln w="9525" cap="rnd">
            <a:solidFill>
              <a:srgbClr val="5271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 rot="-10800000">
            <a:off x="0" y="0"/>
            <a:ext cx="3652123" cy="10287000"/>
            <a:chOff x="0" y="0"/>
            <a:chExt cx="961876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61876" cy="2709333"/>
            </a:xfrm>
            <a:custGeom>
              <a:avLst/>
              <a:gdLst/>
              <a:ahLst/>
              <a:cxnLst/>
              <a:rect l="l" t="t" r="r" b="b"/>
              <a:pathLst>
                <a:path w="961876" h="2709333">
                  <a:moveTo>
                    <a:pt x="0" y="0"/>
                  </a:moveTo>
                  <a:lnTo>
                    <a:pt x="961876" y="0"/>
                  </a:lnTo>
                  <a:lnTo>
                    <a:pt x="96187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961876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809043" y="2417008"/>
            <a:ext cx="3257588" cy="830291"/>
            <a:chOff x="0" y="0"/>
            <a:chExt cx="857965" cy="21867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809043" y="3547894"/>
            <a:ext cx="3257588" cy="830291"/>
            <a:chOff x="0" y="0"/>
            <a:chExt cx="857965" cy="21867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809043" y="4678781"/>
            <a:ext cx="3257588" cy="830291"/>
            <a:chOff x="0" y="0"/>
            <a:chExt cx="857965" cy="218677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809043" y="5809667"/>
            <a:ext cx="3257588" cy="830291"/>
            <a:chOff x="0" y="0"/>
            <a:chExt cx="857965" cy="218677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/>
            </a:solidFill>
            <a:ln cap="rnd">
              <a:noFill/>
              <a:prstDash val="solid"/>
              <a:round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809043" y="6940553"/>
            <a:ext cx="3257588" cy="830291"/>
            <a:chOff x="0" y="0"/>
            <a:chExt cx="857965" cy="218677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3269834" y="6137914"/>
            <a:ext cx="173797" cy="173797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271FF"/>
            </a:solidFill>
          </p:spPr>
        </p:sp>
      </p:grpSp>
      <p:sp>
        <p:nvSpPr>
          <p:cNvPr id="23" name="Freeform 23"/>
          <p:cNvSpPr/>
          <p:nvPr/>
        </p:nvSpPr>
        <p:spPr>
          <a:xfrm>
            <a:off x="5789676" y="2361488"/>
            <a:ext cx="10948724" cy="3491584"/>
          </a:xfrm>
          <a:custGeom>
            <a:avLst/>
            <a:gdLst/>
            <a:ahLst/>
            <a:cxnLst/>
            <a:rect l="l" t="t" r="r" b="b"/>
            <a:pathLst>
              <a:path w="10948724" h="3491584">
                <a:moveTo>
                  <a:pt x="0" y="0"/>
                </a:moveTo>
                <a:lnTo>
                  <a:pt x="10948723" y="0"/>
                </a:lnTo>
                <a:lnTo>
                  <a:pt x="10948723" y="3491585"/>
                </a:lnTo>
                <a:lnTo>
                  <a:pt x="0" y="34915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4" name="TextBox 24"/>
          <p:cNvSpPr txBox="1"/>
          <p:nvPr/>
        </p:nvSpPr>
        <p:spPr>
          <a:xfrm>
            <a:off x="4938218" y="1079790"/>
            <a:ext cx="8222728" cy="60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99"/>
              </a:lnSpc>
              <a:spcBef>
                <a:spcPct val="0"/>
              </a:spcBef>
            </a:pPr>
            <a:r>
              <a:rPr lang="en-US" sz="3999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블록 설명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4487426" y="9258300"/>
            <a:ext cx="3085099" cy="209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1680"/>
              </a:lnSpc>
              <a:spcBef>
                <a:spcPct val="0"/>
              </a:spcBef>
            </a:pPr>
            <a:r>
              <a:rPr lang="en-US" sz="1400" spc="266">
                <a:solidFill>
                  <a:srgbClr val="12127D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42015037 유지한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242398" y="3831056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앱 설명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242398" y="2689279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주제 선정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242398" y="4968735"/>
            <a:ext cx="1875036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디자이너 설명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242398" y="6099621"/>
            <a:ext cx="1936942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5371FF"/>
                </a:solidFill>
                <a:latin typeface="TDTD평고딕"/>
                <a:ea typeface="TDTD평고딕"/>
                <a:cs typeface="TDTD평고딕"/>
                <a:sym typeface="TDTD평고딕"/>
              </a:rPr>
              <a:t>블록 설명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242398" y="7222348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실행 영상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921985" y="789849"/>
            <a:ext cx="1946101" cy="560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303"/>
              </a:lnSpc>
            </a:pPr>
            <a:r>
              <a:rPr lang="en-US" sz="1599" spc="127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INTERVIEW PRESENTATION 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5831530" y="6099621"/>
            <a:ext cx="10906869" cy="19673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버튼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: '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주소확인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'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버튼을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누르면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실행됩니다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.</a:t>
            </a:r>
          </a:p>
          <a:p>
            <a:pPr algn="ctr">
              <a:lnSpc>
                <a:spcPts val="2160"/>
              </a:lnSpc>
              <a:spcBef>
                <a:spcPct val="0"/>
              </a:spcBef>
            </a:pPr>
            <a:endParaRPr lang="en-US" sz="1800" dirty="0">
              <a:solidFill>
                <a:srgbClr val="000000"/>
              </a:solidFill>
              <a:latin typeface="TDTD평고딕"/>
              <a:ea typeface="TDTD평고딕"/>
              <a:cs typeface="TDTD평고딕"/>
              <a:sym typeface="TDTD평고딕"/>
            </a:endParaRP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동작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:</a:t>
            </a: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메시지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출력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: 첫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번째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블록에서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얻은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주소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정보를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화면에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출력합니다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.</a:t>
            </a: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네이버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지도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연결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: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네이버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지도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검색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URL을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생성하여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해당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주소를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검색하고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지도를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표시합니다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.</a:t>
            </a: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URL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생성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: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네이버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지도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검색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API를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이용하여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위도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,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경도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정보를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포함한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검색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URL을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만듭니다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.</a:t>
            </a: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목적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: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사용자에게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현재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위치의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주소를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알려주고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,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해당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위치를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네이버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지도에서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확인할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수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있도록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합니다</a:t>
            </a:r>
            <a:endParaRPr lang="en-US" sz="1800" dirty="0">
              <a:solidFill>
                <a:srgbClr val="000000"/>
              </a:solidFill>
              <a:latin typeface="TDTD평고딕"/>
              <a:ea typeface="TDTD평고딕"/>
              <a:cs typeface="TDTD평고딕"/>
              <a:sym typeface="TDTD평고딕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4760459" y="8962478"/>
            <a:ext cx="12821592" cy="0"/>
          </a:xfrm>
          <a:prstGeom prst="line">
            <a:avLst/>
          </a:prstGeom>
          <a:ln w="9525" cap="rnd">
            <a:solidFill>
              <a:srgbClr val="5271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 rot="-10800000">
            <a:off x="0" y="0"/>
            <a:ext cx="3652123" cy="10287000"/>
            <a:chOff x="0" y="0"/>
            <a:chExt cx="961876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61876" cy="2709333"/>
            </a:xfrm>
            <a:custGeom>
              <a:avLst/>
              <a:gdLst/>
              <a:ahLst/>
              <a:cxnLst/>
              <a:rect l="l" t="t" r="r" b="b"/>
              <a:pathLst>
                <a:path w="961876" h="2709333">
                  <a:moveTo>
                    <a:pt x="0" y="0"/>
                  </a:moveTo>
                  <a:lnTo>
                    <a:pt x="961876" y="0"/>
                  </a:lnTo>
                  <a:lnTo>
                    <a:pt x="96187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961876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809043" y="2417008"/>
            <a:ext cx="3257588" cy="830291"/>
            <a:chOff x="0" y="0"/>
            <a:chExt cx="857965" cy="21867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809043" y="3547894"/>
            <a:ext cx="3257588" cy="830291"/>
            <a:chOff x="0" y="0"/>
            <a:chExt cx="857965" cy="21867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809043" y="4678781"/>
            <a:ext cx="3257588" cy="830291"/>
            <a:chOff x="0" y="0"/>
            <a:chExt cx="857965" cy="218677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809043" y="5809667"/>
            <a:ext cx="3257588" cy="830291"/>
            <a:chOff x="0" y="0"/>
            <a:chExt cx="857965" cy="218677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/>
            </a:solidFill>
            <a:ln cap="rnd">
              <a:noFill/>
              <a:prstDash val="solid"/>
              <a:round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809043" y="6940553"/>
            <a:ext cx="3257588" cy="830291"/>
            <a:chOff x="0" y="0"/>
            <a:chExt cx="857965" cy="218677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3269834" y="6137914"/>
            <a:ext cx="173797" cy="173797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271FF"/>
            </a:solidFill>
          </p:spPr>
        </p:sp>
      </p:grpSp>
      <p:sp>
        <p:nvSpPr>
          <p:cNvPr id="23" name="Freeform 23"/>
          <p:cNvSpPr/>
          <p:nvPr/>
        </p:nvSpPr>
        <p:spPr>
          <a:xfrm>
            <a:off x="5679305" y="2145074"/>
            <a:ext cx="2860631" cy="6356958"/>
          </a:xfrm>
          <a:custGeom>
            <a:avLst/>
            <a:gdLst/>
            <a:ahLst/>
            <a:cxnLst/>
            <a:rect l="l" t="t" r="r" b="b"/>
            <a:pathLst>
              <a:path w="2860631" h="6356958">
                <a:moveTo>
                  <a:pt x="0" y="0"/>
                </a:moveTo>
                <a:lnTo>
                  <a:pt x="2860631" y="0"/>
                </a:lnTo>
                <a:lnTo>
                  <a:pt x="2860631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4" name="TextBox 24"/>
          <p:cNvSpPr txBox="1"/>
          <p:nvPr/>
        </p:nvSpPr>
        <p:spPr>
          <a:xfrm>
            <a:off x="4938218" y="1079790"/>
            <a:ext cx="8222728" cy="60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99"/>
              </a:lnSpc>
              <a:spcBef>
                <a:spcPct val="0"/>
              </a:spcBef>
            </a:pPr>
            <a:r>
              <a:rPr lang="en-US" sz="3999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블록 설명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4487426" y="9258300"/>
            <a:ext cx="3085099" cy="209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1680"/>
              </a:lnSpc>
              <a:spcBef>
                <a:spcPct val="0"/>
              </a:spcBef>
            </a:pPr>
            <a:r>
              <a:rPr lang="en-US" sz="1400" spc="266">
                <a:solidFill>
                  <a:srgbClr val="12127D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42015037 유지한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242398" y="3831056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앱 설명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242398" y="2689279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주제 선정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242398" y="4968735"/>
            <a:ext cx="1875036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디자이너 설명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242398" y="6099621"/>
            <a:ext cx="1936942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5371FF"/>
                </a:solidFill>
                <a:latin typeface="TDTD평고딕"/>
                <a:ea typeface="TDTD평고딕"/>
                <a:cs typeface="TDTD평고딕"/>
                <a:sym typeface="TDTD평고딕"/>
              </a:rPr>
              <a:t>블록 설명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242398" y="7222348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실행 영상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921985" y="789849"/>
            <a:ext cx="1946101" cy="560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303"/>
              </a:lnSpc>
            </a:pPr>
            <a:r>
              <a:rPr lang="en-US" sz="1599" spc="127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INTERVIEW PRESENTATION 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4064829" y="3493726"/>
            <a:ext cx="845195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  <a:spcBef>
                <a:spcPct val="0"/>
              </a:spcBef>
            </a:pPr>
            <a:r>
              <a:rPr lang="en-US" sz="320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공유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1149104" y="5739037"/>
            <a:ext cx="6423422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  <a:spcBef>
                <a:spcPct val="0"/>
              </a:spcBef>
            </a:pPr>
            <a:r>
              <a:rPr lang="en-US" sz="320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사용자 어플에서 공유로 위치 전송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4760459" y="8962478"/>
            <a:ext cx="12821592" cy="0"/>
          </a:xfrm>
          <a:prstGeom prst="line">
            <a:avLst/>
          </a:prstGeom>
          <a:ln w="9525" cap="rnd">
            <a:solidFill>
              <a:srgbClr val="5271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 rot="-10800000">
            <a:off x="0" y="0"/>
            <a:ext cx="3652123" cy="10287000"/>
            <a:chOff x="0" y="0"/>
            <a:chExt cx="961876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61876" cy="2709333"/>
            </a:xfrm>
            <a:custGeom>
              <a:avLst/>
              <a:gdLst/>
              <a:ahLst/>
              <a:cxnLst/>
              <a:rect l="l" t="t" r="r" b="b"/>
              <a:pathLst>
                <a:path w="961876" h="2709333">
                  <a:moveTo>
                    <a:pt x="0" y="0"/>
                  </a:moveTo>
                  <a:lnTo>
                    <a:pt x="961876" y="0"/>
                  </a:lnTo>
                  <a:lnTo>
                    <a:pt x="96187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961876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809043" y="2417008"/>
            <a:ext cx="3257588" cy="830291"/>
            <a:chOff x="0" y="0"/>
            <a:chExt cx="857965" cy="21867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809043" y="3547894"/>
            <a:ext cx="3257588" cy="830291"/>
            <a:chOff x="0" y="0"/>
            <a:chExt cx="857965" cy="21867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809043" y="4678781"/>
            <a:ext cx="3257588" cy="830291"/>
            <a:chOff x="0" y="0"/>
            <a:chExt cx="857965" cy="218677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809043" y="5809667"/>
            <a:ext cx="3257588" cy="830291"/>
            <a:chOff x="0" y="0"/>
            <a:chExt cx="857965" cy="218677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/>
            </a:solidFill>
            <a:ln cap="rnd">
              <a:noFill/>
              <a:prstDash val="solid"/>
              <a:round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809043" y="6940553"/>
            <a:ext cx="3257588" cy="830291"/>
            <a:chOff x="0" y="0"/>
            <a:chExt cx="857965" cy="218677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3269834" y="6137914"/>
            <a:ext cx="173797" cy="173797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271FF"/>
            </a:solidFill>
          </p:spPr>
        </p:sp>
      </p:grpSp>
      <p:sp>
        <p:nvSpPr>
          <p:cNvPr id="23" name="Freeform 23"/>
          <p:cNvSpPr/>
          <p:nvPr/>
        </p:nvSpPr>
        <p:spPr>
          <a:xfrm>
            <a:off x="6283369" y="2145074"/>
            <a:ext cx="2860631" cy="6356958"/>
          </a:xfrm>
          <a:custGeom>
            <a:avLst/>
            <a:gdLst/>
            <a:ahLst/>
            <a:cxnLst/>
            <a:rect l="l" t="t" r="r" b="b"/>
            <a:pathLst>
              <a:path w="2860631" h="6356958">
                <a:moveTo>
                  <a:pt x="0" y="0"/>
                </a:moveTo>
                <a:lnTo>
                  <a:pt x="2860631" y="0"/>
                </a:lnTo>
                <a:lnTo>
                  <a:pt x="2860631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4" name="TextBox 24"/>
          <p:cNvSpPr txBox="1"/>
          <p:nvPr/>
        </p:nvSpPr>
        <p:spPr>
          <a:xfrm>
            <a:off x="4938218" y="1079790"/>
            <a:ext cx="8222728" cy="60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99"/>
              </a:lnSpc>
              <a:spcBef>
                <a:spcPct val="0"/>
              </a:spcBef>
            </a:pPr>
            <a:r>
              <a:rPr lang="en-US" sz="3999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블록 설명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4487426" y="9258300"/>
            <a:ext cx="3085099" cy="209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1680"/>
              </a:lnSpc>
              <a:spcBef>
                <a:spcPct val="0"/>
              </a:spcBef>
            </a:pPr>
            <a:r>
              <a:rPr lang="en-US" sz="1400" spc="266">
                <a:solidFill>
                  <a:srgbClr val="12127D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42015037 유지한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242398" y="3831056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앱 설명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242398" y="2689279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주제 선정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242398" y="4968735"/>
            <a:ext cx="1875036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디자이너 설명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242398" y="6099621"/>
            <a:ext cx="1936942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5371FF"/>
                </a:solidFill>
                <a:latin typeface="TDTD평고딕"/>
                <a:ea typeface="TDTD평고딕"/>
                <a:cs typeface="TDTD평고딕"/>
                <a:sym typeface="TDTD평고딕"/>
              </a:rPr>
              <a:t>블록 설명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242398" y="7222348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실행 영상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921985" y="789849"/>
            <a:ext cx="1946101" cy="560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303"/>
              </a:lnSpc>
            </a:pPr>
            <a:r>
              <a:rPr lang="en-US" sz="1599" spc="127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INTERVIEW PRESENTATION 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3367495" y="3493726"/>
            <a:ext cx="2239863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  <a:spcBef>
                <a:spcPct val="0"/>
              </a:spcBef>
            </a:pPr>
            <a:r>
              <a:rPr lang="en-US" sz="320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문자 메시지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1070299" y="5739037"/>
            <a:ext cx="6581031" cy="971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320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사용자의 연락처에서 </a:t>
            </a:r>
          </a:p>
          <a:p>
            <a:pPr algn="ctr">
              <a:lnSpc>
                <a:spcPts val="3840"/>
              </a:lnSpc>
              <a:spcBef>
                <a:spcPct val="0"/>
              </a:spcBef>
            </a:pPr>
            <a:r>
              <a:rPr lang="en-US" sz="320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“신변의 위험!!”이라는 단어로 전송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4760459" y="8962478"/>
            <a:ext cx="12821592" cy="0"/>
          </a:xfrm>
          <a:prstGeom prst="line">
            <a:avLst/>
          </a:prstGeom>
          <a:ln w="9525" cap="rnd">
            <a:solidFill>
              <a:srgbClr val="5271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 rot="-10800000">
            <a:off x="0" y="0"/>
            <a:ext cx="3652123" cy="10287000"/>
            <a:chOff x="0" y="0"/>
            <a:chExt cx="961876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61876" cy="2709333"/>
            </a:xfrm>
            <a:custGeom>
              <a:avLst/>
              <a:gdLst/>
              <a:ahLst/>
              <a:cxnLst/>
              <a:rect l="l" t="t" r="r" b="b"/>
              <a:pathLst>
                <a:path w="961876" h="2709333">
                  <a:moveTo>
                    <a:pt x="0" y="0"/>
                  </a:moveTo>
                  <a:lnTo>
                    <a:pt x="961876" y="0"/>
                  </a:lnTo>
                  <a:lnTo>
                    <a:pt x="96187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961876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809043" y="2417008"/>
            <a:ext cx="3257588" cy="830291"/>
            <a:chOff x="0" y="0"/>
            <a:chExt cx="857965" cy="21867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809043" y="3547894"/>
            <a:ext cx="3257588" cy="830291"/>
            <a:chOff x="0" y="0"/>
            <a:chExt cx="857965" cy="21867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809043" y="4678781"/>
            <a:ext cx="3257588" cy="830291"/>
            <a:chOff x="0" y="0"/>
            <a:chExt cx="857965" cy="218677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809043" y="5809667"/>
            <a:ext cx="3257588" cy="830291"/>
            <a:chOff x="0" y="0"/>
            <a:chExt cx="857965" cy="218677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/>
            </a:solidFill>
            <a:ln cap="rnd">
              <a:noFill/>
              <a:prstDash val="solid"/>
              <a:round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809043" y="6940553"/>
            <a:ext cx="3257588" cy="830291"/>
            <a:chOff x="0" y="0"/>
            <a:chExt cx="857965" cy="218677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3269834" y="6137914"/>
            <a:ext cx="173797" cy="173797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271FF"/>
            </a:solidFill>
          </p:spPr>
        </p:sp>
      </p:grpSp>
      <p:sp>
        <p:nvSpPr>
          <p:cNvPr id="23" name="TextBox 23"/>
          <p:cNvSpPr txBox="1"/>
          <p:nvPr/>
        </p:nvSpPr>
        <p:spPr>
          <a:xfrm>
            <a:off x="4938218" y="1079790"/>
            <a:ext cx="8222728" cy="60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99"/>
              </a:lnSpc>
              <a:spcBef>
                <a:spcPct val="0"/>
              </a:spcBef>
            </a:pPr>
            <a:r>
              <a:rPr lang="en-US" sz="3999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블록 설명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4487426" y="9258300"/>
            <a:ext cx="3085099" cy="209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1680"/>
              </a:lnSpc>
              <a:spcBef>
                <a:spcPct val="0"/>
              </a:spcBef>
            </a:pPr>
            <a:r>
              <a:rPr lang="en-US" sz="1400" spc="266">
                <a:solidFill>
                  <a:srgbClr val="12127D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42015037 유지한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242398" y="3831056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앱 설명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242398" y="2689279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주제 선정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242398" y="4968735"/>
            <a:ext cx="1875036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디자이너 설명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242398" y="6099621"/>
            <a:ext cx="1936942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5371FF"/>
                </a:solidFill>
                <a:latin typeface="TDTD평고딕"/>
                <a:ea typeface="TDTD평고딕"/>
                <a:cs typeface="TDTD평고딕"/>
                <a:sym typeface="TDTD평고딕"/>
              </a:rPr>
              <a:t>블록 설명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242398" y="7222348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실행 영상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921985" y="789849"/>
            <a:ext cx="1946101" cy="560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303"/>
              </a:lnSpc>
            </a:pPr>
            <a:r>
              <a:rPr lang="en-US" sz="1599" spc="127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INTERVIEW PRESENTATION 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4066631" y="3888598"/>
            <a:ext cx="14038957" cy="3476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위치 정보 획득:</a:t>
            </a: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사용자가 "위치기반정보획득" 버튼을 클릭합니다.</a:t>
            </a: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앱은 기기의 GPS 또는 네트워크 정보를 이용하여 사용자의 현재 위치(위도, 경도)를 정확하게 파악합니다.</a:t>
            </a:r>
          </a:p>
          <a:p>
            <a:pPr algn="ctr">
              <a:lnSpc>
                <a:spcPts val="2160"/>
              </a:lnSpc>
              <a:spcBef>
                <a:spcPct val="0"/>
              </a:spcBef>
            </a:pPr>
            <a:endParaRPr lang="en-US" sz="1800">
              <a:solidFill>
                <a:srgbClr val="000000"/>
              </a:solidFill>
              <a:latin typeface="TDTD평고딕"/>
              <a:ea typeface="TDTD평고딕"/>
              <a:cs typeface="TDTD평고딕"/>
              <a:sym typeface="TDTD평고딕"/>
            </a:endParaRP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주소 변환:</a:t>
            </a: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획득한 위도, 경도 정보를 이용하여 지리 정보 시스템(GIS)을 통해 해당 위치에 해당하는 도로명 주소나 상세 주소 등을 변환합니다. </a:t>
            </a: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이 과정에서 구글 지오코딩 API와 같은 외부 서비스를 활용할 수 있습니다.</a:t>
            </a: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주소 표시 및 지도 연결:</a:t>
            </a: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사용자가 "주소확인" 버튼을 클릭합니다.</a:t>
            </a: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2단계에서 변환된 주소를 화면에 표시합니다.</a:t>
            </a: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네이버 지도 검색 API를 이용하여 변환된 주소를 검색하고, </a:t>
            </a: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검색 결과를 바탕으로 해당 위치를 중심으로 한 지도를 표시합니다. 이때, 네이버 지도의 URL을 생성하여</a:t>
            </a: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웹뷰나 지도 뷰를 통해 지도를 보여줄 수 있습니다.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4760459" y="8962478"/>
            <a:ext cx="12821592" cy="0"/>
          </a:xfrm>
          <a:prstGeom prst="line">
            <a:avLst/>
          </a:prstGeom>
          <a:ln w="9525" cap="rnd">
            <a:solidFill>
              <a:srgbClr val="5271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 rot="-10800000">
            <a:off x="0" y="0"/>
            <a:ext cx="3652123" cy="10287000"/>
            <a:chOff x="0" y="0"/>
            <a:chExt cx="961876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61876" cy="2709333"/>
            </a:xfrm>
            <a:custGeom>
              <a:avLst/>
              <a:gdLst/>
              <a:ahLst/>
              <a:cxnLst/>
              <a:rect l="l" t="t" r="r" b="b"/>
              <a:pathLst>
                <a:path w="961876" h="2709333">
                  <a:moveTo>
                    <a:pt x="0" y="0"/>
                  </a:moveTo>
                  <a:lnTo>
                    <a:pt x="961876" y="0"/>
                  </a:lnTo>
                  <a:lnTo>
                    <a:pt x="96187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961876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809043" y="2417008"/>
            <a:ext cx="3257588" cy="830291"/>
            <a:chOff x="0" y="0"/>
            <a:chExt cx="857965" cy="21867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809043" y="3547894"/>
            <a:ext cx="3257588" cy="830291"/>
            <a:chOff x="0" y="0"/>
            <a:chExt cx="857965" cy="21867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809043" y="4678781"/>
            <a:ext cx="3257588" cy="830291"/>
            <a:chOff x="0" y="0"/>
            <a:chExt cx="857965" cy="218677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809043" y="5809667"/>
            <a:ext cx="3257588" cy="830291"/>
            <a:chOff x="0" y="0"/>
            <a:chExt cx="857965" cy="218677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809043" y="6940553"/>
            <a:ext cx="3257588" cy="830291"/>
            <a:chOff x="0" y="0"/>
            <a:chExt cx="857965" cy="218677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3269834" y="7268800"/>
            <a:ext cx="173797" cy="173797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271FF"/>
            </a:solidFill>
          </p:spPr>
        </p:sp>
      </p:grpSp>
      <p:pic>
        <p:nvPicPr>
          <p:cNvPr id="23" name="Picture 2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/>
          <a:stretch>
            <a:fillRect/>
          </a:stretch>
        </p:blipFill>
        <p:spPr>
          <a:xfrm>
            <a:off x="12622976" y="432841"/>
            <a:ext cx="4091940" cy="8229600"/>
          </a:xfrm>
          <a:prstGeom prst="rect">
            <a:avLst/>
          </a:prstGeom>
        </p:spPr>
      </p:pic>
      <p:sp>
        <p:nvSpPr>
          <p:cNvPr id="24" name="TextBox 24"/>
          <p:cNvSpPr txBox="1"/>
          <p:nvPr/>
        </p:nvSpPr>
        <p:spPr>
          <a:xfrm>
            <a:off x="14487426" y="9258300"/>
            <a:ext cx="3085099" cy="209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1680"/>
              </a:lnSpc>
              <a:spcBef>
                <a:spcPct val="0"/>
              </a:spcBef>
            </a:pPr>
            <a:r>
              <a:rPr lang="en-US" sz="1400" spc="266">
                <a:solidFill>
                  <a:srgbClr val="12127D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42015037 유지한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242398" y="3831056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앱 설명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242398" y="2689279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주제 선정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242398" y="4968735"/>
            <a:ext cx="1875036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디자이너 설명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242398" y="6099621"/>
            <a:ext cx="1936942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블록 설명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242398" y="7222348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5371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실행 영상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921985" y="789849"/>
            <a:ext cx="1946101" cy="560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303"/>
              </a:lnSpc>
            </a:pPr>
            <a:r>
              <a:rPr lang="en-US" sz="1599" spc="127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INTERVIEW PRESENTATION 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5032636" y="1079790"/>
            <a:ext cx="8222728" cy="60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99"/>
              </a:lnSpc>
              <a:spcBef>
                <a:spcPct val="0"/>
              </a:spcBef>
            </a:pPr>
            <a:r>
              <a:rPr lang="en-US" sz="3999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실행 영상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23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4750934" y="8962478"/>
            <a:ext cx="12821592" cy="0"/>
          </a:xfrm>
          <a:prstGeom prst="line">
            <a:avLst/>
          </a:prstGeom>
          <a:ln w="9525" cap="rnd">
            <a:solidFill>
              <a:srgbClr val="5271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 rot="-10800000">
            <a:off x="0" y="0"/>
            <a:ext cx="3652123" cy="10287000"/>
            <a:chOff x="0" y="0"/>
            <a:chExt cx="961876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61876" cy="2709333"/>
            </a:xfrm>
            <a:custGeom>
              <a:avLst/>
              <a:gdLst/>
              <a:ahLst/>
              <a:cxnLst/>
              <a:rect l="l" t="t" r="r" b="b"/>
              <a:pathLst>
                <a:path w="961876" h="2709333">
                  <a:moveTo>
                    <a:pt x="0" y="0"/>
                  </a:moveTo>
                  <a:lnTo>
                    <a:pt x="961876" y="0"/>
                  </a:lnTo>
                  <a:lnTo>
                    <a:pt x="96187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961876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809043" y="2417008"/>
            <a:ext cx="3257588" cy="830291"/>
            <a:chOff x="0" y="0"/>
            <a:chExt cx="857965" cy="21867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809043" y="3547894"/>
            <a:ext cx="3257588" cy="830291"/>
            <a:chOff x="0" y="0"/>
            <a:chExt cx="857965" cy="21867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809043" y="4678781"/>
            <a:ext cx="3257588" cy="830291"/>
            <a:chOff x="0" y="0"/>
            <a:chExt cx="857965" cy="218677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809043" y="5809667"/>
            <a:ext cx="3257588" cy="830291"/>
            <a:chOff x="0" y="0"/>
            <a:chExt cx="857965" cy="218677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809043" y="6940553"/>
            <a:ext cx="3257588" cy="830291"/>
            <a:chOff x="0" y="0"/>
            <a:chExt cx="857965" cy="218677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3269834" y="7268800"/>
            <a:ext cx="173797" cy="173797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271FF"/>
            </a:solidFill>
          </p:spPr>
        </p:sp>
      </p:grpSp>
      <p:sp>
        <p:nvSpPr>
          <p:cNvPr id="23" name="TextBox 23"/>
          <p:cNvSpPr txBox="1"/>
          <p:nvPr/>
        </p:nvSpPr>
        <p:spPr>
          <a:xfrm>
            <a:off x="14487426" y="9258300"/>
            <a:ext cx="3085099" cy="209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1680"/>
              </a:lnSpc>
              <a:spcBef>
                <a:spcPct val="0"/>
              </a:spcBef>
            </a:pPr>
            <a:r>
              <a:rPr lang="en-US" sz="1400" spc="266">
                <a:solidFill>
                  <a:srgbClr val="12127D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42015037 유지한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242398" y="3831056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앱 설명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242398" y="2689279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주제 선정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242398" y="4968735"/>
            <a:ext cx="1875036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디자이너 설명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242398" y="6099621"/>
            <a:ext cx="1936942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블록 설명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242398" y="7222348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5371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실행 영상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921985" y="789849"/>
            <a:ext cx="1946101" cy="560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303"/>
              </a:lnSpc>
            </a:pPr>
            <a:r>
              <a:rPr lang="en-US" sz="1599" spc="127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INTERVIEW PRESENTATION 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5032636" y="1079790"/>
            <a:ext cx="8222728" cy="60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99"/>
              </a:lnSpc>
              <a:spcBef>
                <a:spcPct val="0"/>
              </a:spcBef>
            </a:pPr>
            <a:r>
              <a:rPr lang="en-US" sz="3999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개선 사항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5480371" y="3602456"/>
            <a:ext cx="10549605" cy="1343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음성 안내 기능 개선: 사용자 친화적인 음성 안내를 통해 비전문가도 쉽게 사용할 수 있도록 하며</a:t>
            </a: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다국어 지원, 소음 환경에서도 잘 들리는 음성 등을 고려할 수 있습니다.</a:t>
            </a:r>
          </a:p>
          <a:p>
            <a:pPr algn="ctr">
              <a:lnSpc>
                <a:spcPts val="2160"/>
              </a:lnSpc>
              <a:spcBef>
                <a:spcPct val="0"/>
              </a:spcBef>
            </a:pPr>
            <a:endParaRPr lang="en-US" sz="1800">
              <a:solidFill>
                <a:srgbClr val="000000"/>
              </a:solidFill>
              <a:latin typeface="TDTD평고딕"/>
              <a:ea typeface="TDTD평고딕"/>
              <a:cs typeface="TDTD평고딕"/>
              <a:sym typeface="TDTD평고딕"/>
            </a:endParaRP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자동 분석 기능 강화: 심전도 분석 알고리즘을 고도화하여 더욱 정확하게 심실세동을 판별하고, 필요한 경우 자동으로 제세동을 시행할 수 있도록 합니다.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4742351" y="5566221"/>
            <a:ext cx="12435929" cy="14030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원격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관리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시스템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구축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: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원격으로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AED의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상태를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확인하고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,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소프트웨어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업데이트를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진행할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수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있는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시스템을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구축</a:t>
            </a:r>
            <a:endParaRPr lang="en-US" sz="1800" dirty="0">
              <a:solidFill>
                <a:srgbClr val="000000"/>
              </a:solidFill>
              <a:latin typeface="TDTD평고딕"/>
              <a:ea typeface="TDTD평고딕"/>
              <a:cs typeface="TDTD평고딕"/>
              <a:sym typeface="TDTD평고딕"/>
            </a:endParaRPr>
          </a:p>
          <a:p>
            <a:pPr algn="ctr">
              <a:lnSpc>
                <a:spcPts val="2160"/>
              </a:lnSpc>
              <a:spcBef>
                <a:spcPct val="0"/>
              </a:spcBef>
            </a:pPr>
            <a:endParaRPr lang="en-US" sz="1800" dirty="0">
              <a:solidFill>
                <a:srgbClr val="000000"/>
              </a:solidFill>
              <a:latin typeface="TDTD평고딕"/>
              <a:ea typeface="TDTD평고딕"/>
              <a:cs typeface="TDTD평고딕"/>
              <a:sym typeface="TDTD평고딕"/>
            </a:endParaRP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사용자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교육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시스템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개발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: AED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사용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방법을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쉽고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재미있게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학습할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수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있는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모바일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앱이나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웹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기반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교육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시스템을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개발</a:t>
            </a:r>
            <a:endParaRPr lang="en-US" sz="1800" dirty="0">
              <a:solidFill>
                <a:srgbClr val="000000"/>
              </a:solidFill>
              <a:latin typeface="TDTD평고딕"/>
              <a:ea typeface="TDTD평고딕"/>
              <a:cs typeface="TDTD평고딕"/>
              <a:sym typeface="TDTD평고딕"/>
            </a:endParaRPr>
          </a:p>
          <a:p>
            <a:pPr algn="ctr">
              <a:lnSpc>
                <a:spcPts val="2160"/>
              </a:lnSpc>
              <a:spcBef>
                <a:spcPct val="0"/>
              </a:spcBef>
            </a:pPr>
            <a:endParaRPr lang="en-US" sz="1800" dirty="0">
              <a:solidFill>
                <a:srgbClr val="000000"/>
              </a:solidFill>
              <a:latin typeface="TDTD평고딕"/>
              <a:ea typeface="TDTD평고딕"/>
              <a:cs typeface="TDTD평고딕"/>
              <a:sym typeface="TDTD평고딕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5032636" y="7088998"/>
            <a:ext cx="11663788" cy="5566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AR/VR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기술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활용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: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가상현실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(VR)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기반의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시뮬레이션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교육을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통해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사용자들이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실제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상황처럼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AED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사용법을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익힐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수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있도록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합니다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.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271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269834" y="6137914"/>
            <a:ext cx="173797" cy="173797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271FF"/>
            </a:solidFill>
          </p:spPr>
        </p:sp>
      </p:grpSp>
      <p:sp>
        <p:nvSpPr>
          <p:cNvPr id="4" name="AutoShape 4"/>
          <p:cNvSpPr/>
          <p:nvPr/>
        </p:nvSpPr>
        <p:spPr>
          <a:xfrm>
            <a:off x="2733204" y="4720667"/>
            <a:ext cx="12821592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Freeform 5"/>
          <p:cNvSpPr/>
          <p:nvPr/>
        </p:nvSpPr>
        <p:spPr>
          <a:xfrm>
            <a:off x="8616080" y="2184161"/>
            <a:ext cx="1055841" cy="693015"/>
          </a:xfrm>
          <a:custGeom>
            <a:avLst/>
            <a:gdLst/>
            <a:ahLst/>
            <a:cxnLst/>
            <a:rect l="l" t="t" r="r" b="b"/>
            <a:pathLst>
              <a:path w="1055841" h="693015">
                <a:moveTo>
                  <a:pt x="0" y="0"/>
                </a:moveTo>
                <a:lnTo>
                  <a:pt x="1055840" y="0"/>
                </a:lnTo>
                <a:lnTo>
                  <a:pt x="1055840" y="693015"/>
                </a:lnTo>
                <a:lnTo>
                  <a:pt x="0" y="6930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6121702" y="5265733"/>
            <a:ext cx="6044595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599"/>
              </a:lnSpc>
              <a:spcBef>
                <a:spcPct val="0"/>
              </a:spcBef>
            </a:pPr>
            <a:r>
              <a:rPr lang="ko-KR" altLang="en-US" sz="3999" b="1" dirty="0">
                <a:solidFill>
                  <a:srgbClr val="FFFFFF"/>
                </a:solidFill>
                <a:latin typeface="Arita Dotum Bold"/>
                <a:ea typeface="Arita Dotum Bold"/>
                <a:cs typeface="Arita Dotum Bold"/>
                <a:sym typeface="Arita Dotum Bold"/>
              </a:rPr>
              <a:t>하나 더</a:t>
            </a:r>
            <a:endParaRPr lang="en-US" sz="3999" b="1" dirty="0">
              <a:solidFill>
                <a:srgbClr val="FFFFFF"/>
              </a:solidFill>
              <a:latin typeface="Arita Dotum Bold"/>
              <a:ea typeface="Arita Dotum Bold"/>
              <a:cs typeface="Arita Dotum Bold"/>
              <a:sym typeface="Arita Dotum Bold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0" y="0"/>
            <a:ext cx="3652123" cy="10287000"/>
            <a:chOff x="0" y="0"/>
            <a:chExt cx="961876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61876" cy="2709333"/>
            </a:xfrm>
            <a:custGeom>
              <a:avLst/>
              <a:gdLst/>
              <a:ahLst/>
              <a:cxnLst/>
              <a:rect l="l" t="t" r="r" b="b"/>
              <a:pathLst>
                <a:path w="961876" h="2709333">
                  <a:moveTo>
                    <a:pt x="0" y="0"/>
                  </a:moveTo>
                  <a:lnTo>
                    <a:pt x="961876" y="0"/>
                  </a:lnTo>
                  <a:lnTo>
                    <a:pt x="96187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961876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09043" y="2417008"/>
            <a:ext cx="3257588" cy="830291"/>
            <a:chOff x="0" y="0"/>
            <a:chExt cx="857965" cy="21867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809043" y="3547894"/>
            <a:ext cx="3257588" cy="830291"/>
            <a:chOff x="0" y="0"/>
            <a:chExt cx="857965" cy="21867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/>
            </a:solidFill>
            <a:ln cap="rnd">
              <a:noFill/>
              <a:prstDash val="solid"/>
              <a:round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242398" y="3831056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5371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앱 설명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809043" y="4678781"/>
            <a:ext cx="3257588" cy="830291"/>
            <a:chOff x="0" y="0"/>
            <a:chExt cx="857965" cy="218677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809043" y="5809667"/>
            <a:ext cx="3257588" cy="830291"/>
            <a:chOff x="0" y="0"/>
            <a:chExt cx="857965" cy="218677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809043" y="6940553"/>
            <a:ext cx="3257588" cy="830291"/>
            <a:chOff x="0" y="0"/>
            <a:chExt cx="857965" cy="218677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3269834" y="3876141"/>
            <a:ext cx="173797" cy="173797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271FF"/>
            </a:solidFill>
          </p:spPr>
        </p:sp>
      </p:grpSp>
      <p:sp>
        <p:nvSpPr>
          <p:cNvPr id="23" name="AutoShape 23"/>
          <p:cNvSpPr/>
          <p:nvPr/>
        </p:nvSpPr>
        <p:spPr>
          <a:xfrm>
            <a:off x="4760459" y="8962478"/>
            <a:ext cx="12821592" cy="0"/>
          </a:xfrm>
          <a:prstGeom prst="line">
            <a:avLst/>
          </a:prstGeom>
          <a:ln w="9525" cap="rnd">
            <a:solidFill>
              <a:srgbClr val="5271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4" name="Freeform 24"/>
          <p:cNvSpPr/>
          <p:nvPr/>
        </p:nvSpPr>
        <p:spPr>
          <a:xfrm>
            <a:off x="4423827" y="2215492"/>
            <a:ext cx="4866287" cy="6216123"/>
          </a:xfrm>
          <a:custGeom>
            <a:avLst/>
            <a:gdLst/>
            <a:ahLst/>
            <a:cxnLst/>
            <a:rect l="l" t="t" r="r" b="b"/>
            <a:pathLst>
              <a:path w="4866287" h="6216123">
                <a:moveTo>
                  <a:pt x="0" y="0"/>
                </a:moveTo>
                <a:lnTo>
                  <a:pt x="4866287" y="0"/>
                </a:lnTo>
                <a:lnTo>
                  <a:pt x="4866287" y="6216123"/>
                </a:lnTo>
                <a:lnTo>
                  <a:pt x="0" y="621612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5" name="TextBox 25"/>
          <p:cNvSpPr txBox="1"/>
          <p:nvPr/>
        </p:nvSpPr>
        <p:spPr>
          <a:xfrm>
            <a:off x="1242398" y="2689279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주제 선정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242398" y="4968735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디자이너 설명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242398" y="6099621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블록 설명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242398" y="7222348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실행 영상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5032636" y="1079790"/>
            <a:ext cx="8222728" cy="60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99"/>
              </a:lnSpc>
              <a:spcBef>
                <a:spcPct val="0"/>
              </a:spcBef>
            </a:pPr>
            <a:r>
              <a:rPr lang="en-US" sz="3999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앱 설명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4487426" y="9258300"/>
            <a:ext cx="3085099" cy="209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1680"/>
              </a:lnSpc>
              <a:spcBef>
                <a:spcPct val="0"/>
              </a:spcBef>
            </a:pPr>
            <a:r>
              <a:rPr lang="en-US" sz="1400" spc="266">
                <a:solidFill>
                  <a:srgbClr val="12127D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42015037 유지한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921985" y="789849"/>
            <a:ext cx="1946101" cy="560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303"/>
              </a:lnSpc>
            </a:pPr>
            <a:r>
              <a:rPr lang="en-US" sz="1599" spc="127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INTERVIEW PRESENTATION 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0341458" y="3011079"/>
            <a:ext cx="8291936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en-US" sz="2400" spc="-45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앱 설명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0061639" y="4822048"/>
            <a:ext cx="7334339" cy="2409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"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날씨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검색기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"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앱은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사용자가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원하는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지역의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날씨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정보를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간편하게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확인할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수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있도록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도와주는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앱입니다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.</a:t>
            </a:r>
          </a:p>
          <a:p>
            <a:pPr algn="ctr">
              <a:lnSpc>
                <a:spcPts val="2160"/>
              </a:lnSpc>
              <a:spcBef>
                <a:spcPct val="0"/>
              </a:spcBef>
            </a:pPr>
            <a:endParaRPr lang="en-US" sz="1800" dirty="0">
              <a:solidFill>
                <a:srgbClr val="000000"/>
              </a:solidFill>
              <a:latin typeface="TDTD평고딕"/>
              <a:ea typeface="TDTD평고딕"/>
              <a:cs typeface="TDTD평고딕"/>
              <a:sym typeface="TDTD평고딕"/>
            </a:endParaRP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주요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기능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: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지역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검색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: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원하는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지역의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이름이나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지역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코드를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입력하여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날씨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정보를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검색할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수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있습니다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.</a:t>
            </a: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날씨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정보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제공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: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검색한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지역의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현재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기온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,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체감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온도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,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강수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확률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, </a:t>
            </a: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풍속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,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풍향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,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습도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등 </a:t>
            </a: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다양한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날씨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정보를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한눈에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확인할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수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있습니다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.</a:t>
            </a:r>
          </a:p>
          <a:p>
            <a:pPr algn="ctr">
              <a:lnSpc>
                <a:spcPts val="2160"/>
              </a:lnSpc>
              <a:spcBef>
                <a:spcPct val="0"/>
              </a:spcBef>
            </a:pPr>
            <a:endParaRPr lang="en-US" sz="1800" dirty="0">
              <a:solidFill>
                <a:srgbClr val="000000"/>
              </a:solidFill>
              <a:latin typeface="TDTD평고딕"/>
              <a:ea typeface="TDTD평고딕"/>
              <a:cs typeface="TDTD평고딕"/>
              <a:sym typeface="TDTD평고딕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0" y="0"/>
            <a:ext cx="3652123" cy="10287000"/>
            <a:chOff x="0" y="0"/>
            <a:chExt cx="961876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61876" cy="2709333"/>
            </a:xfrm>
            <a:custGeom>
              <a:avLst/>
              <a:gdLst/>
              <a:ahLst/>
              <a:cxnLst/>
              <a:rect l="l" t="t" r="r" b="b"/>
              <a:pathLst>
                <a:path w="961876" h="2709333">
                  <a:moveTo>
                    <a:pt x="0" y="0"/>
                  </a:moveTo>
                  <a:lnTo>
                    <a:pt x="961876" y="0"/>
                  </a:lnTo>
                  <a:lnTo>
                    <a:pt x="96187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961876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09043" y="2417008"/>
            <a:ext cx="3257588" cy="830291"/>
            <a:chOff x="0" y="0"/>
            <a:chExt cx="857965" cy="21867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809043" y="3547894"/>
            <a:ext cx="3257588" cy="830291"/>
            <a:chOff x="0" y="0"/>
            <a:chExt cx="857965" cy="21867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809043" y="4678781"/>
            <a:ext cx="3257588" cy="830291"/>
            <a:chOff x="0" y="0"/>
            <a:chExt cx="857965" cy="21867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/>
            </a:solidFill>
            <a:ln cap="rnd">
              <a:noFill/>
              <a:prstDash val="solid"/>
              <a:round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809043" y="5809667"/>
            <a:ext cx="3257588" cy="830291"/>
            <a:chOff x="0" y="0"/>
            <a:chExt cx="857965" cy="218677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809043" y="6940553"/>
            <a:ext cx="3257588" cy="830291"/>
            <a:chOff x="0" y="0"/>
            <a:chExt cx="857965" cy="218677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3269834" y="5007027"/>
            <a:ext cx="173797" cy="173797"/>
            <a:chOff x="0" y="0"/>
            <a:chExt cx="6350000" cy="63500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271FF"/>
            </a:solidFill>
          </p:spPr>
        </p:sp>
      </p:grpSp>
      <p:sp>
        <p:nvSpPr>
          <p:cNvPr id="22" name="AutoShape 22"/>
          <p:cNvSpPr/>
          <p:nvPr/>
        </p:nvSpPr>
        <p:spPr>
          <a:xfrm>
            <a:off x="4760459" y="8962478"/>
            <a:ext cx="12821592" cy="0"/>
          </a:xfrm>
          <a:prstGeom prst="line">
            <a:avLst/>
          </a:prstGeom>
          <a:ln w="9525" cap="rnd">
            <a:solidFill>
              <a:srgbClr val="5271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3" name="Freeform 23"/>
          <p:cNvSpPr/>
          <p:nvPr/>
        </p:nvSpPr>
        <p:spPr>
          <a:xfrm>
            <a:off x="5757179" y="2610902"/>
            <a:ext cx="2527866" cy="5425302"/>
          </a:xfrm>
          <a:custGeom>
            <a:avLst/>
            <a:gdLst/>
            <a:ahLst/>
            <a:cxnLst/>
            <a:rect l="l" t="t" r="r" b="b"/>
            <a:pathLst>
              <a:path w="2527866" h="5425302">
                <a:moveTo>
                  <a:pt x="0" y="0"/>
                </a:moveTo>
                <a:lnTo>
                  <a:pt x="2527866" y="0"/>
                </a:lnTo>
                <a:lnTo>
                  <a:pt x="2527866" y="5425302"/>
                </a:lnTo>
                <a:lnTo>
                  <a:pt x="0" y="54253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4" name="TextBox 24"/>
          <p:cNvSpPr txBox="1"/>
          <p:nvPr/>
        </p:nvSpPr>
        <p:spPr>
          <a:xfrm>
            <a:off x="1242398" y="3831056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앱 설명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242398" y="2689279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주제 선정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242398" y="4968735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5371FF"/>
                </a:solidFill>
                <a:latin typeface="TDTD평고딕"/>
                <a:ea typeface="TDTD평고딕"/>
                <a:cs typeface="TDTD평고딕"/>
                <a:sym typeface="TDTD평고딕"/>
              </a:rPr>
              <a:t>디자이너 설명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242398" y="6099621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블록 설명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242398" y="7222348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실행 영상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5032636" y="1079790"/>
            <a:ext cx="8222728" cy="60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99"/>
              </a:lnSpc>
              <a:spcBef>
                <a:spcPct val="0"/>
              </a:spcBef>
            </a:pPr>
            <a:r>
              <a:rPr lang="en-US" sz="3999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디자이너 설명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4487426" y="9258300"/>
            <a:ext cx="3085099" cy="209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1680"/>
              </a:lnSpc>
              <a:spcBef>
                <a:spcPct val="0"/>
              </a:spcBef>
            </a:pPr>
            <a:r>
              <a:rPr lang="en-US" sz="1400" spc="266">
                <a:solidFill>
                  <a:srgbClr val="12127D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42015037 유지한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921985" y="789849"/>
            <a:ext cx="1946101" cy="560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303"/>
              </a:lnSpc>
            </a:pPr>
            <a:r>
              <a:rPr lang="en-US" sz="1599" spc="127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INTERVIEW PRESENTATION 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9280589" y="1453170"/>
            <a:ext cx="8291936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en-US" sz="2400" spc="-45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디자이너 설명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9005497" y="4432746"/>
            <a:ext cx="8842121" cy="2676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60"/>
              </a:lnSpc>
              <a:spcBef>
                <a:spcPct val="0"/>
              </a:spcBef>
            </a:pPr>
            <a:endParaRPr dirty="0"/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버튼_날씨가져오기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: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사용자가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이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버튼을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누르면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날씨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정보를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가져오는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기능이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실행</a:t>
            </a:r>
            <a:endParaRPr lang="en-US" sz="1800" dirty="0">
              <a:solidFill>
                <a:srgbClr val="000000"/>
              </a:solidFill>
              <a:latin typeface="TDTD평고딕"/>
              <a:ea typeface="TDTD평고딕"/>
              <a:cs typeface="TDTD평고딕"/>
              <a:sym typeface="TDTD평고딕"/>
            </a:endParaRPr>
          </a:p>
          <a:p>
            <a:pPr algn="ctr">
              <a:lnSpc>
                <a:spcPts val="2160"/>
              </a:lnSpc>
              <a:spcBef>
                <a:spcPct val="0"/>
              </a:spcBef>
            </a:pPr>
            <a:endParaRPr lang="en-US" sz="1800" dirty="0">
              <a:solidFill>
                <a:srgbClr val="000000"/>
              </a:solidFill>
              <a:latin typeface="TDTD평고딕"/>
              <a:ea typeface="TDTD평고딕"/>
              <a:cs typeface="TDTD평고딕"/>
              <a:sym typeface="TDTD평고딕"/>
            </a:endParaRP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레이블_검색지역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: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사용자가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검색한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지역이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표시되는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레이블</a:t>
            </a:r>
            <a:endParaRPr lang="en-US" sz="1800" dirty="0">
              <a:solidFill>
                <a:srgbClr val="000000"/>
              </a:solidFill>
              <a:latin typeface="TDTD평고딕"/>
              <a:ea typeface="TDTD평고딕"/>
              <a:cs typeface="TDTD평고딕"/>
              <a:sym typeface="TDTD평고딕"/>
            </a:endParaRPr>
          </a:p>
          <a:p>
            <a:pPr algn="ctr">
              <a:lnSpc>
                <a:spcPts val="2160"/>
              </a:lnSpc>
              <a:spcBef>
                <a:spcPct val="0"/>
              </a:spcBef>
            </a:pPr>
            <a:endParaRPr lang="en-US" sz="1800" dirty="0">
              <a:solidFill>
                <a:srgbClr val="000000"/>
              </a:solidFill>
              <a:latin typeface="TDTD평고딕"/>
              <a:ea typeface="TDTD평고딕"/>
              <a:cs typeface="TDTD평고딕"/>
              <a:sym typeface="TDTD평고딕"/>
            </a:endParaRP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텍스트박스1: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사용자가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지역을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입력하는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공간</a:t>
            </a:r>
            <a:endParaRPr lang="en-US" sz="1800" dirty="0">
              <a:solidFill>
                <a:srgbClr val="000000"/>
              </a:solidFill>
              <a:latin typeface="TDTD평고딕"/>
              <a:ea typeface="TDTD평고딕"/>
              <a:cs typeface="TDTD평고딕"/>
              <a:sym typeface="TDTD평고딕"/>
            </a:endParaRPr>
          </a:p>
          <a:p>
            <a:pPr algn="ctr">
              <a:lnSpc>
                <a:spcPts val="2160"/>
              </a:lnSpc>
              <a:spcBef>
                <a:spcPct val="0"/>
              </a:spcBef>
            </a:pPr>
            <a:endParaRPr lang="en-US" sz="1800" dirty="0">
              <a:solidFill>
                <a:srgbClr val="000000"/>
              </a:solidFill>
              <a:latin typeface="TDTD평고딕"/>
              <a:ea typeface="TDTD평고딕"/>
              <a:cs typeface="TDTD평고딕"/>
              <a:sym typeface="TDTD평고딕"/>
            </a:endParaRP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레이블_시간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,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레이블_기온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,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레이블_날씨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,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레이블_강수확률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,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레이블_풍속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,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레이블_풍향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,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레이블_습도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: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각각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시간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,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기온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,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날씨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상태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,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강수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확률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,</a:t>
            </a: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풍속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,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풍향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,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습도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정보를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표시하는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레이블</a:t>
            </a:r>
            <a:endParaRPr lang="en-US" sz="1800" dirty="0">
              <a:solidFill>
                <a:srgbClr val="000000"/>
              </a:solidFill>
              <a:latin typeface="TDTD평고딕"/>
              <a:ea typeface="TDTD평고딕"/>
              <a:cs typeface="TDTD평고딕"/>
              <a:sym typeface="TDTD평고딕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0" y="0"/>
            <a:ext cx="3652123" cy="10287000"/>
            <a:chOff x="0" y="0"/>
            <a:chExt cx="961876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61876" cy="2709333"/>
            </a:xfrm>
            <a:custGeom>
              <a:avLst/>
              <a:gdLst/>
              <a:ahLst/>
              <a:cxnLst/>
              <a:rect l="l" t="t" r="r" b="b"/>
              <a:pathLst>
                <a:path w="961876" h="2709333">
                  <a:moveTo>
                    <a:pt x="0" y="0"/>
                  </a:moveTo>
                  <a:lnTo>
                    <a:pt x="961876" y="0"/>
                  </a:lnTo>
                  <a:lnTo>
                    <a:pt x="96187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961876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09043" y="2417008"/>
            <a:ext cx="3257588" cy="830291"/>
            <a:chOff x="0" y="0"/>
            <a:chExt cx="857965" cy="21867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809043" y="3547894"/>
            <a:ext cx="3257588" cy="830291"/>
            <a:chOff x="0" y="0"/>
            <a:chExt cx="857965" cy="21867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809043" y="4678781"/>
            <a:ext cx="3257588" cy="830291"/>
            <a:chOff x="0" y="0"/>
            <a:chExt cx="857965" cy="21867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/>
            </a:solidFill>
            <a:ln cap="rnd">
              <a:noFill/>
              <a:prstDash val="solid"/>
              <a:round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809043" y="5809667"/>
            <a:ext cx="3257588" cy="830291"/>
            <a:chOff x="0" y="0"/>
            <a:chExt cx="857965" cy="218677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809043" y="6940553"/>
            <a:ext cx="3257588" cy="830291"/>
            <a:chOff x="0" y="0"/>
            <a:chExt cx="857965" cy="218677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3269834" y="5007027"/>
            <a:ext cx="173797" cy="173797"/>
            <a:chOff x="0" y="0"/>
            <a:chExt cx="6350000" cy="63500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271FF"/>
            </a:solidFill>
          </p:spPr>
        </p:sp>
      </p:grpSp>
      <p:sp>
        <p:nvSpPr>
          <p:cNvPr id="22" name="AutoShape 22"/>
          <p:cNvSpPr/>
          <p:nvPr/>
        </p:nvSpPr>
        <p:spPr>
          <a:xfrm>
            <a:off x="4760459" y="8962478"/>
            <a:ext cx="12821592" cy="0"/>
          </a:xfrm>
          <a:prstGeom prst="line">
            <a:avLst/>
          </a:prstGeom>
          <a:ln w="9525" cap="rnd">
            <a:solidFill>
              <a:srgbClr val="5271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3" name="TextBox 23"/>
          <p:cNvSpPr txBox="1"/>
          <p:nvPr/>
        </p:nvSpPr>
        <p:spPr>
          <a:xfrm>
            <a:off x="1242398" y="3831056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앱 설명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242398" y="2689279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주제 선정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242398" y="4968735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5371FF"/>
                </a:solidFill>
                <a:latin typeface="TDTD평고딕"/>
                <a:ea typeface="TDTD평고딕"/>
                <a:cs typeface="TDTD평고딕"/>
                <a:sym typeface="TDTD평고딕"/>
              </a:rPr>
              <a:t>디자이너 설명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242398" y="6099621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블록 설명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242398" y="7222348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실행 영상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5032636" y="1079790"/>
            <a:ext cx="8222728" cy="60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99"/>
              </a:lnSpc>
              <a:spcBef>
                <a:spcPct val="0"/>
              </a:spcBef>
            </a:pPr>
            <a:r>
              <a:rPr lang="en-US" sz="3999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디자이너 설명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4487426" y="9258300"/>
            <a:ext cx="3085099" cy="209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1680"/>
              </a:lnSpc>
              <a:spcBef>
                <a:spcPct val="0"/>
              </a:spcBef>
            </a:pPr>
            <a:r>
              <a:rPr lang="en-US" sz="1400" spc="266">
                <a:solidFill>
                  <a:srgbClr val="12127D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42015037 유지한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921985" y="789849"/>
            <a:ext cx="1946101" cy="560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303"/>
              </a:lnSpc>
            </a:pPr>
            <a:r>
              <a:rPr lang="en-US" sz="1599" spc="127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INTERVIEW PRESENTATION 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9280589" y="1453170"/>
            <a:ext cx="8291936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en-US" sz="2400" spc="-45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전체적인 동작 흐름</a:t>
            </a:r>
          </a:p>
        </p:txBody>
      </p:sp>
      <p:sp>
        <p:nvSpPr>
          <p:cNvPr id="32" name="Freeform 32"/>
          <p:cNvSpPr/>
          <p:nvPr/>
        </p:nvSpPr>
        <p:spPr>
          <a:xfrm>
            <a:off x="5757179" y="2610902"/>
            <a:ext cx="2527866" cy="5425302"/>
          </a:xfrm>
          <a:custGeom>
            <a:avLst/>
            <a:gdLst/>
            <a:ahLst/>
            <a:cxnLst/>
            <a:rect l="l" t="t" r="r" b="b"/>
            <a:pathLst>
              <a:path w="2527866" h="5425302">
                <a:moveTo>
                  <a:pt x="0" y="0"/>
                </a:moveTo>
                <a:lnTo>
                  <a:pt x="2527866" y="0"/>
                </a:lnTo>
                <a:lnTo>
                  <a:pt x="2527866" y="5425302"/>
                </a:lnTo>
                <a:lnTo>
                  <a:pt x="0" y="54253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3" name="TextBox 33"/>
          <p:cNvSpPr txBox="1"/>
          <p:nvPr/>
        </p:nvSpPr>
        <p:spPr>
          <a:xfrm>
            <a:off x="9096849" y="4563507"/>
            <a:ext cx="8317030" cy="2076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99"/>
              </a:lnSpc>
              <a:spcBef>
                <a:spcPct val="0"/>
              </a:spcBef>
            </a:pPr>
            <a:r>
              <a:rPr lang="en-US" sz="1999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1. </a:t>
            </a:r>
            <a:r>
              <a:rPr lang="en-US" sz="1999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사용자가</a:t>
            </a:r>
            <a:r>
              <a:rPr lang="en-US" sz="1999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999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앱을</a:t>
            </a:r>
            <a:r>
              <a:rPr lang="en-US" sz="1999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999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실행하면</a:t>
            </a:r>
            <a:r>
              <a:rPr lang="en-US" sz="1999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Screen1 </a:t>
            </a:r>
            <a:r>
              <a:rPr lang="en-US" sz="1999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화면이</a:t>
            </a:r>
            <a:r>
              <a:rPr lang="en-US" sz="1999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999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나타납니다</a:t>
            </a:r>
            <a:r>
              <a:rPr lang="en-US" sz="1999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.</a:t>
            </a:r>
          </a:p>
          <a:p>
            <a:pPr algn="ctr">
              <a:lnSpc>
                <a:spcPts val="2399"/>
              </a:lnSpc>
              <a:spcBef>
                <a:spcPct val="0"/>
              </a:spcBef>
            </a:pPr>
            <a:r>
              <a:rPr lang="en-US" sz="1999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2. </a:t>
            </a:r>
            <a:r>
              <a:rPr lang="en-US" sz="1999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사용자가</a:t>
            </a:r>
            <a:r>
              <a:rPr lang="en-US" sz="1999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999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텍스트박스에</a:t>
            </a:r>
            <a:r>
              <a:rPr lang="en-US" sz="1999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999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지역을</a:t>
            </a:r>
            <a:r>
              <a:rPr lang="en-US" sz="1999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999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입력하고</a:t>
            </a:r>
            <a:r>
              <a:rPr lang="en-US" sz="1999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"</a:t>
            </a:r>
            <a:r>
              <a:rPr lang="en-US" sz="1999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날씨가져오기</a:t>
            </a:r>
            <a:r>
              <a:rPr lang="en-US" sz="1999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" </a:t>
            </a:r>
          </a:p>
          <a:p>
            <a:pPr algn="ctr">
              <a:lnSpc>
                <a:spcPts val="2399"/>
              </a:lnSpc>
              <a:spcBef>
                <a:spcPct val="0"/>
              </a:spcBef>
            </a:pPr>
            <a:r>
              <a:rPr lang="en-US" sz="1999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버튼을</a:t>
            </a:r>
            <a:r>
              <a:rPr lang="en-US" sz="1999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999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누릅니다</a:t>
            </a:r>
            <a:r>
              <a:rPr lang="en-US" sz="1999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.</a:t>
            </a:r>
          </a:p>
          <a:p>
            <a:pPr algn="ctr">
              <a:lnSpc>
                <a:spcPts val="2399"/>
              </a:lnSpc>
              <a:spcBef>
                <a:spcPct val="0"/>
              </a:spcBef>
            </a:pPr>
            <a:r>
              <a:rPr lang="en-US" sz="1999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3. </a:t>
            </a:r>
            <a:r>
              <a:rPr lang="en-US" sz="1999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버튼을</a:t>
            </a:r>
            <a:r>
              <a:rPr lang="en-US" sz="1999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999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누르면</a:t>
            </a:r>
            <a:r>
              <a:rPr lang="en-US" sz="1999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999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백그라운드에서</a:t>
            </a:r>
            <a:r>
              <a:rPr lang="en-US" sz="1999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999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날씨</a:t>
            </a:r>
            <a:r>
              <a:rPr lang="en-US" sz="1999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999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정보를</a:t>
            </a:r>
            <a:r>
              <a:rPr lang="en-US" sz="1999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999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가져오는</a:t>
            </a:r>
            <a:r>
              <a:rPr lang="en-US" sz="1999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</a:p>
          <a:p>
            <a:pPr algn="ctr">
              <a:lnSpc>
                <a:spcPts val="2399"/>
              </a:lnSpc>
              <a:spcBef>
                <a:spcPct val="0"/>
              </a:spcBef>
            </a:pPr>
            <a:r>
              <a:rPr lang="en-US" sz="1999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기능이</a:t>
            </a:r>
            <a:r>
              <a:rPr lang="en-US" sz="1999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999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실행됩니다</a:t>
            </a:r>
            <a:r>
              <a:rPr lang="en-US" sz="1999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.</a:t>
            </a:r>
          </a:p>
          <a:p>
            <a:pPr algn="ctr">
              <a:lnSpc>
                <a:spcPts val="2399"/>
              </a:lnSpc>
              <a:spcBef>
                <a:spcPct val="0"/>
              </a:spcBef>
            </a:pPr>
            <a:r>
              <a:rPr lang="en-US" sz="1999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4. </a:t>
            </a:r>
            <a:r>
              <a:rPr lang="en-US" sz="1999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가져온</a:t>
            </a:r>
            <a:r>
              <a:rPr lang="en-US" sz="1999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999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날씨</a:t>
            </a:r>
            <a:r>
              <a:rPr lang="en-US" sz="1999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999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정보가</a:t>
            </a:r>
            <a:r>
              <a:rPr lang="en-US" sz="1999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999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레이블_시간</a:t>
            </a:r>
            <a:r>
              <a:rPr lang="en-US" sz="1999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, </a:t>
            </a:r>
            <a:r>
              <a:rPr lang="en-US" sz="1999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레이블_기온</a:t>
            </a:r>
            <a:r>
              <a:rPr lang="en-US" sz="1999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999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등에</a:t>
            </a:r>
            <a:r>
              <a:rPr lang="en-US" sz="1999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</a:p>
          <a:p>
            <a:pPr algn="ctr">
              <a:lnSpc>
                <a:spcPts val="2399"/>
              </a:lnSpc>
              <a:spcBef>
                <a:spcPct val="0"/>
              </a:spcBef>
            </a:pPr>
            <a:r>
              <a:rPr lang="en-US" sz="1999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각각</a:t>
            </a:r>
            <a:r>
              <a:rPr lang="en-US" sz="1999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999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표시됩니다</a:t>
            </a:r>
            <a:r>
              <a:rPr lang="en-US" sz="1999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6290702" y="2392082"/>
            <a:ext cx="8574050" cy="0"/>
          </a:xfrm>
          <a:prstGeom prst="line">
            <a:avLst/>
          </a:prstGeom>
          <a:ln w="9525" cap="rnd">
            <a:solidFill>
              <a:srgbClr val="5271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-6440487" y="1085499"/>
            <a:ext cx="8210778" cy="8210745"/>
            <a:chOff x="0" y="0"/>
            <a:chExt cx="6350000" cy="634997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solidFill>
              <a:srgbClr val="5271FF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5" name="Group 5"/>
          <p:cNvGrpSpPr/>
          <p:nvPr/>
        </p:nvGrpSpPr>
        <p:grpSpPr>
          <a:xfrm>
            <a:off x="-7128772" y="397198"/>
            <a:ext cx="9587348" cy="9587348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5271FF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8" name="AutoShape 8"/>
          <p:cNvSpPr/>
          <p:nvPr/>
        </p:nvSpPr>
        <p:spPr>
          <a:xfrm flipH="1">
            <a:off x="6705024" y="4418052"/>
            <a:ext cx="4763" cy="2815098"/>
          </a:xfrm>
          <a:prstGeom prst="line">
            <a:avLst/>
          </a:prstGeom>
          <a:ln w="9525" cap="rnd">
            <a:solidFill>
              <a:srgbClr val="5271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AutoShape 9"/>
          <p:cNvSpPr/>
          <p:nvPr/>
        </p:nvSpPr>
        <p:spPr>
          <a:xfrm>
            <a:off x="10932853" y="4418044"/>
            <a:ext cx="0" cy="3059317"/>
          </a:xfrm>
          <a:prstGeom prst="line">
            <a:avLst/>
          </a:prstGeom>
          <a:ln w="9525" cap="rnd">
            <a:solidFill>
              <a:srgbClr val="5271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0" name="Group 10"/>
          <p:cNvGrpSpPr/>
          <p:nvPr/>
        </p:nvGrpSpPr>
        <p:grpSpPr>
          <a:xfrm>
            <a:off x="6290702" y="3915977"/>
            <a:ext cx="833407" cy="833407"/>
            <a:chOff x="0" y="0"/>
            <a:chExt cx="6350000" cy="63500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10511387" y="5279965"/>
            <a:ext cx="833407" cy="833407"/>
            <a:chOff x="0" y="0"/>
            <a:chExt cx="6350000" cy="63500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id="14" name="Group 14"/>
          <p:cNvGrpSpPr/>
          <p:nvPr/>
        </p:nvGrpSpPr>
        <p:grpSpPr>
          <a:xfrm>
            <a:off x="10511387" y="3935019"/>
            <a:ext cx="833407" cy="833407"/>
            <a:chOff x="0" y="0"/>
            <a:chExt cx="6350000" cy="63500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id="16" name="Group 16"/>
          <p:cNvGrpSpPr/>
          <p:nvPr/>
        </p:nvGrpSpPr>
        <p:grpSpPr>
          <a:xfrm>
            <a:off x="6290702" y="5279965"/>
            <a:ext cx="833407" cy="833407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id="18" name="Group 18"/>
          <p:cNvGrpSpPr/>
          <p:nvPr/>
        </p:nvGrpSpPr>
        <p:grpSpPr>
          <a:xfrm>
            <a:off x="10511387" y="6643953"/>
            <a:ext cx="833407" cy="833407"/>
            <a:chOff x="0" y="0"/>
            <a:chExt cx="6350000" cy="63500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id="20" name="Group 20"/>
          <p:cNvGrpSpPr/>
          <p:nvPr/>
        </p:nvGrpSpPr>
        <p:grpSpPr>
          <a:xfrm>
            <a:off x="6290702" y="6643953"/>
            <a:ext cx="833407" cy="833407"/>
            <a:chOff x="0" y="0"/>
            <a:chExt cx="6350000" cy="63500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271FF"/>
            </a:solidFill>
          </p:spPr>
        </p:sp>
      </p:grpSp>
      <p:sp>
        <p:nvSpPr>
          <p:cNvPr id="22" name="TextBox 22"/>
          <p:cNvSpPr txBox="1"/>
          <p:nvPr/>
        </p:nvSpPr>
        <p:spPr>
          <a:xfrm>
            <a:off x="6423839" y="4150671"/>
            <a:ext cx="567133" cy="3544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16"/>
              </a:lnSpc>
              <a:spcBef>
                <a:spcPct val="0"/>
              </a:spcBef>
            </a:pPr>
            <a:r>
              <a:rPr lang="en-US" sz="2263" b="1">
                <a:solidFill>
                  <a:srgbClr val="FFFFFF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01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0644524" y="5514658"/>
            <a:ext cx="567133" cy="3544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16"/>
              </a:lnSpc>
              <a:spcBef>
                <a:spcPct val="0"/>
              </a:spcBef>
            </a:pPr>
            <a:r>
              <a:rPr lang="en-US" sz="2263" b="1">
                <a:solidFill>
                  <a:srgbClr val="FFFFFF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05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0644524" y="4169712"/>
            <a:ext cx="567133" cy="3544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16"/>
              </a:lnSpc>
              <a:spcBef>
                <a:spcPct val="0"/>
              </a:spcBef>
            </a:pPr>
            <a:r>
              <a:rPr lang="en-US" sz="2263" b="1">
                <a:solidFill>
                  <a:srgbClr val="FFFFFF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04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6423839" y="5514658"/>
            <a:ext cx="567133" cy="3544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16"/>
              </a:lnSpc>
              <a:spcBef>
                <a:spcPct val="0"/>
              </a:spcBef>
            </a:pPr>
            <a:r>
              <a:rPr lang="en-US" sz="2263" b="1">
                <a:solidFill>
                  <a:srgbClr val="FFFFFF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02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0644524" y="6878646"/>
            <a:ext cx="567133" cy="3544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16"/>
              </a:lnSpc>
              <a:spcBef>
                <a:spcPct val="0"/>
              </a:spcBef>
            </a:pPr>
            <a:r>
              <a:rPr lang="en-US" sz="2263" b="1">
                <a:solidFill>
                  <a:srgbClr val="FFFFFF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06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7414444" y="4115503"/>
            <a:ext cx="2401618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D0D50"/>
                </a:solidFill>
                <a:latin typeface="TDTD평고딕"/>
                <a:ea typeface="TDTD평고딕"/>
                <a:cs typeface="TDTD평고딕"/>
                <a:sym typeface="TDTD평고딕"/>
              </a:rPr>
              <a:t>주제 선정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1635129" y="5479490"/>
            <a:ext cx="2401618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D0D50"/>
                </a:solidFill>
                <a:latin typeface="TDTD평고딕"/>
                <a:ea typeface="TDTD평고딕"/>
                <a:cs typeface="TDTD평고딕"/>
                <a:sym typeface="TDTD평고딕"/>
              </a:rPr>
              <a:t>실행 영상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1635129" y="4115503"/>
            <a:ext cx="2401618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D0D50"/>
                </a:solidFill>
                <a:latin typeface="TDTD평고딕"/>
                <a:ea typeface="TDTD평고딕"/>
                <a:cs typeface="TDTD평고딕"/>
                <a:sym typeface="TDTD평고딕"/>
              </a:rPr>
              <a:t>블록 설명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7414444" y="5479490"/>
            <a:ext cx="2401618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D0D50"/>
                </a:solidFill>
                <a:latin typeface="TDTD평고딕"/>
                <a:ea typeface="TDTD평고딕"/>
                <a:cs typeface="TDTD평고딕"/>
                <a:sym typeface="TDTD평고딕"/>
              </a:rPr>
              <a:t>앱 설명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1635129" y="6843478"/>
            <a:ext cx="2401618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D0D50"/>
                </a:solidFill>
                <a:latin typeface="TDTD평고딕"/>
                <a:ea typeface="TDTD평고딕"/>
                <a:cs typeface="TDTD평고딕"/>
                <a:sym typeface="TDTD평고딕"/>
              </a:rPr>
              <a:t>추후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6423839" y="6878646"/>
            <a:ext cx="567133" cy="3544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16"/>
              </a:lnSpc>
              <a:spcBef>
                <a:spcPct val="0"/>
              </a:spcBef>
            </a:pPr>
            <a:r>
              <a:rPr lang="en-US" sz="2263" b="1">
                <a:solidFill>
                  <a:srgbClr val="FFFFFF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03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7414444" y="6843478"/>
            <a:ext cx="2401618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D0D50"/>
                </a:solidFill>
                <a:latin typeface="TDTD평고딕"/>
                <a:ea typeface="TDTD평고딕"/>
                <a:cs typeface="TDTD평고딕"/>
                <a:sym typeface="TDTD평고딕"/>
              </a:rPr>
              <a:t>디자이너 설명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6290702" y="1482445"/>
            <a:ext cx="3145216" cy="371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79"/>
              </a:lnSpc>
              <a:spcBef>
                <a:spcPct val="0"/>
              </a:spcBef>
            </a:pPr>
            <a:r>
              <a:rPr lang="en-US" sz="2400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목차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0" y="0"/>
            <a:ext cx="3652123" cy="10287000"/>
            <a:chOff x="0" y="0"/>
            <a:chExt cx="961876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61876" cy="2709333"/>
            </a:xfrm>
            <a:custGeom>
              <a:avLst/>
              <a:gdLst/>
              <a:ahLst/>
              <a:cxnLst/>
              <a:rect l="l" t="t" r="r" b="b"/>
              <a:pathLst>
                <a:path w="961876" h="2709333">
                  <a:moveTo>
                    <a:pt x="0" y="0"/>
                  </a:moveTo>
                  <a:lnTo>
                    <a:pt x="961876" y="0"/>
                  </a:lnTo>
                  <a:lnTo>
                    <a:pt x="96187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961876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09043" y="2417008"/>
            <a:ext cx="3257588" cy="830291"/>
            <a:chOff x="0" y="0"/>
            <a:chExt cx="857965" cy="21867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809043" y="3547894"/>
            <a:ext cx="3257588" cy="830291"/>
            <a:chOff x="0" y="0"/>
            <a:chExt cx="857965" cy="21867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809043" y="4678781"/>
            <a:ext cx="3257588" cy="830291"/>
            <a:chOff x="0" y="0"/>
            <a:chExt cx="857965" cy="21867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/>
            </a:solidFill>
            <a:ln cap="rnd">
              <a:noFill/>
              <a:prstDash val="solid"/>
              <a:round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809043" y="5809667"/>
            <a:ext cx="3257588" cy="830291"/>
            <a:chOff x="0" y="0"/>
            <a:chExt cx="857965" cy="218677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809043" y="6940553"/>
            <a:ext cx="3257588" cy="830291"/>
            <a:chOff x="0" y="0"/>
            <a:chExt cx="857965" cy="218677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3269834" y="5007027"/>
            <a:ext cx="173797" cy="173797"/>
            <a:chOff x="0" y="0"/>
            <a:chExt cx="6350000" cy="63500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271FF"/>
            </a:solidFill>
          </p:spPr>
        </p:sp>
      </p:grpSp>
      <p:sp>
        <p:nvSpPr>
          <p:cNvPr id="22" name="AutoShape 22"/>
          <p:cNvSpPr/>
          <p:nvPr/>
        </p:nvSpPr>
        <p:spPr>
          <a:xfrm>
            <a:off x="4760459" y="8962478"/>
            <a:ext cx="12821592" cy="0"/>
          </a:xfrm>
          <a:prstGeom prst="line">
            <a:avLst/>
          </a:prstGeom>
          <a:ln w="9525" cap="rnd">
            <a:solidFill>
              <a:srgbClr val="5271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3" name="Freeform 23"/>
          <p:cNvSpPr/>
          <p:nvPr/>
        </p:nvSpPr>
        <p:spPr>
          <a:xfrm>
            <a:off x="5280758" y="2673402"/>
            <a:ext cx="2467953" cy="5300301"/>
          </a:xfrm>
          <a:custGeom>
            <a:avLst/>
            <a:gdLst/>
            <a:ahLst/>
            <a:cxnLst/>
            <a:rect l="l" t="t" r="r" b="b"/>
            <a:pathLst>
              <a:path w="2467953" h="5300301">
                <a:moveTo>
                  <a:pt x="0" y="0"/>
                </a:moveTo>
                <a:lnTo>
                  <a:pt x="2467953" y="0"/>
                </a:lnTo>
                <a:lnTo>
                  <a:pt x="2467953" y="5300302"/>
                </a:lnTo>
                <a:lnTo>
                  <a:pt x="0" y="53003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4" name="TextBox 24"/>
          <p:cNvSpPr txBox="1"/>
          <p:nvPr/>
        </p:nvSpPr>
        <p:spPr>
          <a:xfrm>
            <a:off x="1242398" y="3831056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앱 설명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242398" y="2689279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주제 선정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242398" y="4968735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5371FF"/>
                </a:solidFill>
                <a:latin typeface="TDTD평고딕"/>
                <a:ea typeface="TDTD평고딕"/>
                <a:cs typeface="TDTD평고딕"/>
                <a:sym typeface="TDTD평고딕"/>
              </a:rPr>
              <a:t>디자이너 설명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242398" y="6099621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블록 설명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242398" y="7222348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실행 영상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5032636" y="1079790"/>
            <a:ext cx="8222728" cy="60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99"/>
              </a:lnSpc>
              <a:spcBef>
                <a:spcPct val="0"/>
              </a:spcBef>
            </a:pPr>
            <a:r>
              <a:rPr lang="en-US" sz="3999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디자이너 설명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4487426" y="9258300"/>
            <a:ext cx="3085099" cy="209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1680"/>
              </a:lnSpc>
              <a:spcBef>
                <a:spcPct val="0"/>
              </a:spcBef>
            </a:pPr>
            <a:r>
              <a:rPr lang="en-US" sz="1400" spc="266">
                <a:solidFill>
                  <a:srgbClr val="12127D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42015037 유지한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921985" y="789849"/>
            <a:ext cx="1946101" cy="560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303"/>
              </a:lnSpc>
            </a:pPr>
            <a:r>
              <a:rPr lang="en-US" sz="1599" spc="127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INTERVIEW PRESENTATION 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9280589" y="1453170"/>
            <a:ext cx="8291936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en-US" sz="2400" spc="-45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디자이너 설명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8001122" y="4097756"/>
            <a:ext cx="10037220" cy="3660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60"/>
              </a:lnSpc>
              <a:spcBef>
                <a:spcPct val="0"/>
              </a:spcBef>
            </a:pPr>
            <a:endParaRPr dirty="0"/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이미지4: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해당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시간대의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날씨를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표현하는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이미지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(예: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맑음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,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흐림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, 비 등)를 </a:t>
            </a: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표시하는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영역</a:t>
            </a:r>
            <a:endParaRPr lang="en-US" sz="1800" dirty="0">
              <a:solidFill>
                <a:srgbClr val="000000"/>
              </a:solidFill>
              <a:latin typeface="TDTD평고딕"/>
              <a:ea typeface="TDTD평고딕"/>
              <a:cs typeface="TDTD평고딕"/>
              <a:sym typeface="TDTD평고딕"/>
            </a:endParaRPr>
          </a:p>
          <a:p>
            <a:pPr algn="ctr">
              <a:lnSpc>
                <a:spcPts val="2160"/>
              </a:lnSpc>
              <a:spcBef>
                <a:spcPct val="0"/>
              </a:spcBef>
            </a:pPr>
            <a:endParaRPr lang="en-US" sz="1800" dirty="0">
              <a:solidFill>
                <a:srgbClr val="000000"/>
              </a:solidFill>
              <a:latin typeface="TDTD평고딕"/>
              <a:ea typeface="TDTD평고딕"/>
              <a:cs typeface="TDTD평고딕"/>
              <a:sym typeface="TDTD평고딕"/>
            </a:endParaRP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시간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,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기온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,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날씨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,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강수확률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,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풍속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,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풍향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,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습도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: </a:t>
            </a: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각각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해당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시간대의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시간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,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기온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,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날씨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상태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,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강수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확률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,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풍속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,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풍향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,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습도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정보를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표시하는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레이블</a:t>
            </a:r>
            <a:endParaRPr lang="en-US" sz="1800" dirty="0">
              <a:solidFill>
                <a:srgbClr val="000000"/>
              </a:solidFill>
              <a:latin typeface="TDTD평고딕"/>
              <a:ea typeface="TDTD평고딕"/>
              <a:cs typeface="TDTD평고딕"/>
              <a:sym typeface="TDTD평고딕"/>
            </a:endParaRPr>
          </a:p>
          <a:p>
            <a:pPr algn="ctr">
              <a:lnSpc>
                <a:spcPts val="2160"/>
              </a:lnSpc>
              <a:spcBef>
                <a:spcPct val="0"/>
              </a:spcBef>
            </a:pPr>
            <a:endParaRPr lang="en-US" sz="1800" dirty="0">
              <a:solidFill>
                <a:srgbClr val="000000"/>
              </a:solidFill>
              <a:latin typeface="TDTD평고딕"/>
              <a:ea typeface="TDTD평고딕"/>
              <a:cs typeface="TDTD평고딕"/>
              <a:sym typeface="TDTD평고딕"/>
            </a:endParaRP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레이블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: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위의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레이블들을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담는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수평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배치를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감싸는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레이블로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, </a:t>
            </a: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각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시간대의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정보를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구분하는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역할</a:t>
            </a:r>
            <a:endParaRPr lang="en-US" sz="1800" dirty="0">
              <a:solidFill>
                <a:srgbClr val="000000"/>
              </a:solidFill>
              <a:latin typeface="TDTD평고딕"/>
              <a:ea typeface="TDTD평고딕"/>
              <a:cs typeface="TDTD평고딕"/>
              <a:sym typeface="TDTD평고딕"/>
            </a:endParaRPr>
          </a:p>
          <a:p>
            <a:pPr algn="ctr">
              <a:lnSpc>
                <a:spcPts val="2160"/>
              </a:lnSpc>
              <a:spcBef>
                <a:spcPct val="0"/>
              </a:spcBef>
            </a:pPr>
            <a:endParaRPr lang="en-US" sz="1800" dirty="0">
              <a:solidFill>
                <a:srgbClr val="000000"/>
              </a:solidFill>
              <a:latin typeface="TDTD평고딕"/>
              <a:ea typeface="TDTD평고딕"/>
              <a:cs typeface="TDTD평고딕"/>
              <a:sym typeface="TDTD평고딕"/>
            </a:endParaRP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수평배치8, 수직배치6, 목록뷰1: 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목록뷰는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여러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개의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아이템을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리스트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형태로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보여주는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컴포넌트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, 이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부분이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여러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시간대의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날씨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정보를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리스트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형태로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보여주는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데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사용</a:t>
            </a:r>
            <a:endParaRPr lang="en-US" sz="1800" dirty="0">
              <a:solidFill>
                <a:srgbClr val="000000"/>
              </a:solidFill>
              <a:latin typeface="TDTD평고딕"/>
              <a:ea typeface="TDTD평고딕"/>
              <a:cs typeface="TDTD평고딕"/>
              <a:sym typeface="TDTD평고딕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0" y="0"/>
            <a:ext cx="3652123" cy="10287000"/>
            <a:chOff x="0" y="0"/>
            <a:chExt cx="961876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61876" cy="2709333"/>
            </a:xfrm>
            <a:custGeom>
              <a:avLst/>
              <a:gdLst/>
              <a:ahLst/>
              <a:cxnLst/>
              <a:rect l="l" t="t" r="r" b="b"/>
              <a:pathLst>
                <a:path w="961876" h="2709333">
                  <a:moveTo>
                    <a:pt x="0" y="0"/>
                  </a:moveTo>
                  <a:lnTo>
                    <a:pt x="961876" y="0"/>
                  </a:lnTo>
                  <a:lnTo>
                    <a:pt x="96187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961876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09043" y="2417008"/>
            <a:ext cx="3257588" cy="830291"/>
            <a:chOff x="0" y="0"/>
            <a:chExt cx="857965" cy="21867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809043" y="3547894"/>
            <a:ext cx="3257588" cy="830291"/>
            <a:chOff x="0" y="0"/>
            <a:chExt cx="857965" cy="21867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809043" y="4678781"/>
            <a:ext cx="3257588" cy="830291"/>
            <a:chOff x="0" y="0"/>
            <a:chExt cx="857965" cy="21867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/>
            </a:solidFill>
            <a:ln cap="rnd">
              <a:noFill/>
              <a:prstDash val="solid"/>
              <a:round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809043" y="5809667"/>
            <a:ext cx="3257588" cy="830291"/>
            <a:chOff x="0" y="0"/>
            <a:chExt cx="857965" cy="218677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809043" y="6940553"/>
            <a:ext cx="3257588" cy="830291"/>
            <a:chOff x="0" y="0"/>
            <a:chExt cx="857965" cy="218677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3269834" y="5007027"/>
            <a:ext cx="173797" cy="173797"/>
            <a:chOff x="0" y="0"/>
            <a:chExt cx="6350000" cy="63500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271FF"/>
            </a:solidFill>
          </p:spPr>
        </p:sp>
      </p:grpSp>
      <p:sp>
        <p:nvSpPr>
          <p:cNvPr id="22" name="AutoShape 22"/>
          <p:cNvSpPr/>
          <p:nvPr/>
        </p:nvSpPr>
        <p:spPr>
          <a:xfrm>
            <a:off x="4760459" y="8962478"/>
            <a:ext cx="12821592" cy="0"/>
          </a:xfrm>
          <a:prstGeom prst="line">
            <a:avLst/>
          </a:prstGeom>
          <a:ln w="9525" cap="rnd">
            <a:solidFill>
              <a:srgbClr val="5271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3" name="TextBox 23"/>
          <p:cNvSpPr txBox="1"/>
          <p:nvPr/>
        </p:nvSpPr>
        <p:spPr>
          <a:xfrm>
            <a:off x="1242398" y="3831056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앱 설명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242398" y="2689279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주제 선정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242398" y="4968735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5371FF"/>
                </a:solidFill>
                <a:latin typeface="TDTD평고딕"/>
                <a:ea typeface="TDTD평고딕"/>
                <a:cs typeface="TDTD평고딕"/>
                <a:sym typeface="TDTD평고딕"/>
              </a:rPr>
              <a:t>디자이너 설명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242398" y="6099621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블록 설명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242398" y="7222348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실행 영상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5032636" y="1079790"/>
            <a:ext cx="8222728" cy="60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99"/>
              </a:lnSpc>
              <a:spcBef>
                <a:spcPct val="0"/>
              </a:spcBef>
            </a:pPr>
            <a:r>
              <a:rPr lang="en-US" sz="3999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디자이너 설명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4487426" y="9258300"/>
            <a:ext cx="3085099" cy="209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1680"/>
              </a:lnSpc>
              <a:spcBef>
                <a:spcPct val="0"/>
              </a:spcBef>
            </a:pPr>
            <a:r>
              <a:rPr lang="en-US" sz="1400" spc="266">
                <a:solidFill>
                  <a:srgbClr val="12127D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42015037 유지한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921985" y="789849"/>
            <a:ext cx="1946101" cy="560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303"/>
              </a:lnSpc>
            </a:pPr>
            <a:r>
              <a:rPr lang="en-US" sz="1599" spc="127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INTERVIEW PRESENTATION 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9280589" y="2616252"/>
            <a:ext cx="8291936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en-US" sz="2400" spc="-45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전체적인 동작 흐름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8474845" y="4568828"/>
            <a:ext cx="8959740" cy="2371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99"/>
              </a:lnSpc>
            </a:pPr>
            <a:r>
              <a:rPr lang="en-US" sz="1999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1. 사용자가 특정 날짜를 선택합니다.</a:t>
            </a:r>
          </a:p>
          <a:p>
            <a:pPr algn="ctr">
              <a:lnSpc>
                <a:spcPts val="2399"/>
              </a:lnSpc>
            </a:pPr>
            <a:r>
              <a:rPr lang="en-US" sz="1999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2. 앱은 선택된 날짜의 시간별 날씨 데이터를 서버에서 가져옵니다.</a:t>
            </a:r>
          </a:p>
          <a:p>
            <a:pPr algn="ctr">
              <a:lnSpc>
                <a:spcPts val="2399"/>
              </a:lnSpc>
            </a:pPr>
            <a:r>
              <a:rPr lang="en-US" sz="1999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3. 가져온 데이터를 바탕으로 각 수직배치4에 해당하는 시간대의 정보를 채워 넣습니다.</a:t>
            </a:r>
          </a:p>
          <a:p>
            <a:pPr algn="ctr">
              <a:lnSpc>
                <a:spcPts val="2399"/>
              </a:lnSpc>
            </a:pPr>
            <a:r>
              <a:rPr lang="en-US" sz="1999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4. 이미지4에는 날씨 상태에 맞는 이미지를 표시하고, 나머지 레이블에는 시간, 기온 등의 정보를 표시합니다.</a:t>
            </a:r>
          </a:p>
          <a:p>
            <a:pPr algn="ctr">
              <a:lnSpc>
                <a:spcPts val="2399"/>
              </a:lnSpc>
            </a:pPr>
            <a:r>
              <a:rPr lang="en-US" sz="1999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5. 목록뷰1을 통해 여러 시간대의 정보를 한 화면에 효율적으로 보여줍니다.</a:t>
            </a:r>
          </a:p>
          <a:p>
            <a:pPr algn="ctr">
              <a:lnSpc>
                <a:spcPts val="2399"/>
              </a:lnSpc>
              <a:spcBef>
                <a:spcPct val="0"/>
              </a:spcBef>
            </a:pPr>
            <a:endParaRPr lang="en-US" sz="1999">
              <a:solidFill>
                <a:srgbClr val="000000"/>
              </a:solidFill>
              <a:latin typeface="TDTD평고딕"/>
              <a:ea typeface="TDTD평고딕"/>
              <a:cs typeface="TDTD평고딕"/>
              <a:sym typeface="TDTD평고딕"/>
            </a:endParaRPr>
          </a:p>
        </p:txBody>
      </p:sp>
      <p:sp>
        <p:nvSpPr>
          <p:cNvPr id="33" name="Freeform 33"/>
          <p:cNvSpPr/>
          <p:nvPr/>
        </p:nvSpPr>
        <p:spPr>
          <a:xfrm>
            <a:off x="5280758" y="2673402"/>
            <a:ext cx="2467953" cy="5300301"/>
          </a:xfrm>
          <a:custGeom>
            <a:avLst/>
            <a:gdLst/>
            <a:ahLst/>
            <a:cxnLst/>
            <a:rect l="l" t="t" r="r" b="b"/>
            <a:pathLst>
              <a:path w="2467953" h="5300301">
                <a:moveTo>
                  <a:pt x="0" y="0"/>
                </a:moveTo>
                <a:lnTo>
                  <a:pt x="2467953" y="0"/>
                </a:lnTo>
                <a:lnTo>
                  <a:pt x="2467953" y="5300302"/>
                </a:lnTo>
                <a:lnTo>
                  <a:pt x="0" y="53003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0" y="0"/>
            <a:ext cx="3652123" cy="10287000"/>
            <a:chOff x="0" y="0"/>
            <a:chExt cx="961876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61876" cy="2709333"/>
            </a:xfrm>
            <a:custGeom>
              <a:avLst/>
              <a:gdLst/>
              <a:ahLst/>
              <a:cxnLst/>
              <a:rect l="l" t="t" r="r" b="b"/>
              <a:pathLst>
                <a:path w="961876" h="2709333">
                  <a:moveTo>
                    <a:pt x="0" y="0"/>
                  </a:moveTo>
                  <a:lnTo>
                    <a:pt x="961876" y="0"/>
                  </a:lnTo>
                  <a:lnTo>
                    <a:pt x="96187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961876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09043" y="2417008"/>
            <a:ext cx="3257588" cy="830291"/>
            <a:chOff x="0" y="0"/>
            <a:chExt cx="857965" cy="21867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809043" y="3547894"/>
            <a:ext cx="3257588" cy="830291"/>
            <a:chOff x="0" y="0"/>
            <a:chExt cx="857965" cy="21867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809043" y="4678781"/>
            <a:ext cx="3257588" cy="830291"/>
            <a:chOff x="0" y="0"/>
            <a:chExt cx="857965" cy="21867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/>
            </a:solidFill>
            <a:ln cap="rnd">
              <a:noFill/>
              <a:prstDash val="solid"/>
              <a:round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809043" y="5809667"/>
            <a:ext cx="3257588" cy="830291"/>
            <a:chOff x="0" y="0"/>
            <a:chExt cx="857965" cy="218677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809043" y="6940553"/>
            <a:ext cx="3257588" cy="830291"/>
            <a:chOff x="0" y="0"/>
            <a:chExt cx="857965" cy="218677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3269834" y="5007027"/>
            <a:ext cx="173797" cy="173797"/>
            <a:chOff x="0" y="0"/>
            <a:chExt cx="6350000" cy="63500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271FF"/>
            </a:solidFill>
          </p:spPr>
        </p:sp>
      </p:grpSp>
      <p:sp>
        <p:nvSpPr>
          <p:cNvPr id="22" name="AutoShape 22"/>
          <p:cNvSpPr/>
          <p:nvPr/>
        </p:nvSpPr>
        <p:spPr>
          <a:xfrm>
            <a:off x="4760459" y="8962478"/>
            <a:ext cx="12821592" cy="0"/>
          </a:xfrm>
          <a:prstGeom prst="line">
            <a:avLst/>
          </a:prstGeom>
          <a:ln w="9525" cap="rnd">
            <a:solidFill>
              <a:srgbClr val="5271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3" name="TextBox 23"/>
          <p:cNvSpPr txBox="1"/>
          <p:nvPr/>
        </p:nvSpPr>
        <p:spPr>
          <a:xfrm>
            <a:off x="1242398" y="3831056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앱 설명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242398" y="2689279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주제 선정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242398" y="4968735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5371FF"/>
                </a:solidFill>
                <a:latin typeface="TDTD평고딕"/>
                <a:ea typeface="TDTD평고딕"/>
                <a:cs typeface="TDTD평고딕"/>
                <a:sym typeface="TDTD평고딕"/>
              </a:rPr>
              <a:t>디자이너 설명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242398" y="6099621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블록 설명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242398" y="7222348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실행 영상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5032636" y="1079790"/>
            <a:ext cx="8222728" cy="60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99"/>
              </a:lnSpc>
              <a:spcBef>
                <a:spcPct val="0"/>
              </a:spcBef>
            </a:pPr>
            <a:r>
              <a:rPr lang="en-US" sz="3999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디자이너 설명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4487426" y="9258300"/>
            <a:ext cx="3085099" cy="209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1680"/>
              </a:lnSpc>
              <a:spcBef>
                <a:spcPct val="0"/>
              </a:spcBef>
            </a:pPr>
            <a:r>
              <a:rPr lang="en-US" sz="1400" spc="266">
                <a:solidFill>
                  <a:srgbClr val="12127D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42015037 유지한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921985" y="789849"/>
            <a:ext cx="1946101" cy="560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303"/>
              </a:lnSpc>
            </a:pPr>
            <a:r>
              <a:rPr lang="en-US" sz="1599" spc="127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INTERVIEW PRESENTATION 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9280589" y="1453170"/>
            <a:ext cx="8291936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en-US" sz="2400" spc="-45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디자이너 설명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8059550" y="4032696"/>
            <a:ext cx="9394511" cy="3743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수직배치4: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하루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중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특정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시간대의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날씨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정보를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담는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하나의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그룹을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나타냅니다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.</a:t>
            </a:r>
          </a:p>
          <a:p>
            <a:pPr algn="ctr">
              <a:lnSpc>
                <a:spcPts val="2160"/>
              </a:lnSpc>
              <a:spcBef>
                <a:spcPct val="0"/>
              </a:spcBef>
            </a:pPr>
            <a:endParaRPr lang="en-US" sz="1800" dirty="0">
              <a:solidFill>
                <a:srgbClr val="000000"/>
              </a:solidFill>
              <a:latin typeface="TDTD평고딕"/>
              <a:ea typeface="TDTD평고딕"/>
              <a:cs typeface="TDTD평고딕"/>
              <a:sym typeface="TDTD평고딕"/>
            </a:endParaRP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이미지4: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해당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시간대의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날씨를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표현하는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이미지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(예: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맑음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,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흐림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, 비 등)를 </a:t>
            </a: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표시하는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영역입니다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.</a:t>
            </a:r>
          </a:p>
          <a:p>
            <a:pPr algn="ctr">
              <a:lnSpc>
                <a:spcPts val="2160"/>
              </a:lnSpc>
              <a:spcBef>
                <a:spcPct val="0"/>
              </a:spcBef>
            </a:pPr>
            <a:endParaRPr lang="en-US" sz="1800" dirty="0">
              <a:solidFill>
                <a:srgbClr val="000000"/>
              </a:solidFill>
              <a:latin typeface="TDTD평고딕"/>
              <a:ea typeface="TDTD평고딕"/>
              <a:cs typeface="TDTD평고딕"/>
              <a:sym typeface="TDTD평고딕"/>
            </a:endParaRP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시간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,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기온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,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날씨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,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강수확률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,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풍속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,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풍향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,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습도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: </a:t>
            </a: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각각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해당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시간대의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시간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,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기온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,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날씨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상태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,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강수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확률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,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풍속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,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풍향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,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습도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정보를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표시하는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레이블입니다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.</a:t>
            </a:r>
          </a:p>
          <a:p>
            <a:pPr algn="ctr">
              <a:lnSpc>
                <a:spcPts val="2160"/>
              </a:lnSpc>
              <a:spcBef>
                <a:spcPct val="0"/>
              </a:spcBef>
            </a:pPr>
            <a:endParaRPr lang="en-US" sz="1800" dirty="0">
              <a:solidFill>
                <a:srgbClr val="000000"/>
              </a:solidFill>
              <a:latin typeface="TDTD평고딕"/>
              <a:ea typeface="TDTD평고딕"/>
              <a:cs typeface="TDTD평고딕"/>
              <a:sym typeface="TDTD평고딕"/>
            </a:endParaRP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레이블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: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위의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레이블들을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담는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수평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배치를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감싸는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레이블로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, </a:t>
            </a: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각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시간대의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정보를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구분하는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역할을</a:t>
            </a:r>
            <a:endParaRPr lang="en-US" sz="1800" dirty="0">
              <a:solidFill>
                <a:srgbClr val="000000"/>
              </a:solidFill>
              <a:latin typeface="TDTD평고딕"/>
              <a:ea typeface="TDTD평고딕"/>
              <a:cs typeface="TDTD평고딕"/>
              <a:sym typeface="TDTD평고딕"/>
            </a:endParaRPr>
          </a:p>
          <a:p>
            <a:pPr algn="ctr">
              <a:lnSpc>
                <a:spcPts val="2160"/>
              </a:lnSpc>
              <a:spcBef>
                <a:spcPct val="0"/>
              </a:spcBef>
            </a:pPr>
            <a:endParaRPr lang="en-US" sz="1800" dirty="0">
              <a:solidFill>
                <a:srgbClr val="000000"/>
              </a:solidFill>
              <a:latin typeface="TDTD평고딕"/>
              <a:ea typeface="TDTD평고딕"/>
              <a:cs typeface="TDTD평고딕"/>
              <a:sym typeface="TDTD평고딕"/>
            </a:endParaRP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수평배치8, 수직배치6, 목록뷰1: 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목록뷰는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여러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개의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아이템을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리스트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형태로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보여주는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컴포넌트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, 이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부분이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여러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시간대의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날씨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정보를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리스트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형태로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보여주는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데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사용</a:t>
            </a:r>
            <a:endParaRPr lang="en-US" sz="1800" dirty="0">
              <a:solidFill>
                <a:srgbClr val="000000"/>
              </a:solidFill>
              <a:latin typeface="TDTD평고딕"/>
              <a:ea typeface="TDTD평고딕"/>
              <a:cs typeface="TDTD평고딕"/>
              <a:sym typeface="TDTD평고딕"/>
            </a:endParaRPr>
          </a:p>
        </p:txBody>
      </p:sp>
      <p:sp>
        <p:nvSpPr>
          <p:cNvPr id="33" name="Freeform 33"/>
          <p:cNvSpPr/>
          <p:nvPr/>
        </p:nvSpPr>
        <p:spPr>
          <a:xfrm>
            <a:off x="5280758" y="2673402"/>
            <a:ext cx="2467953" cy="5300301"/>
          </a:xfrm>
          <a:custGeom>
            <a:avLst/>
            <a:gdLst/>
            <a:ahLst/>
            <a:cxnLst/>
            <a:rect l="l" t="t" r="r" b="b"/>
            <a:pathLst>
              <a:path w="2467953" h="5300301">
                <a:moveTo>
                  <a:pt x="0" y="0"/>
                </a:moveTo>
                <a:lnTo>
                  <a:pt x="2467953" y="0"/>
                </a:lnTo>
                <a:lnTo>
                  <a:pt x="2467953" y="5300302"/>
                </a:lnTo>
                <a:lnTo>
                  <a:pt x="0" y="53003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0" y="0"/>
            <a:ext cx="3652123" cy="10287000"/>
            <a:chOff x="0" y="0"/>
            <a:chExt cx="961876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61876" cy="2709333"/>
            </a:xfrm>
            <a:custGeom>
              <a:avLst/>
              <a:gdLst/>
              <a:ahLst/>
              <a:cxnLst/>
              <a:rect l="l" t="t" r="r" b="b"/>
              <a:pathLst>
                <a:path w="961876" h="2709333">
                  <a:moveTo>
                    <a:pt x="0" y="0"/>
                  </a:moveTo>
                  <a:lnTo>
                    <a:pt x="961876" y="0"/>
                  </a:lnTo>
                  <a:lnTo>
                    <a:pt x="96187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961876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09043" y="2417008"/>
            <a:ext cx="3257588" cy="830291"/>
            <a:chOff x="0" y="0"/>
            <a:chExt cx="857965" cy="21867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809043" y="3547894"/>
            <a:ext cx="3257588" cy="830291"/>
            <a:chOff x="0" y="0"/>
            <a:chExt cx="857965" cy="21867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809043" y="4678781"/>
            <a:ext cx="3257588" cy="830291"/>
            <a:chOff x="0" y="0"/>
            <a:chExt cx="857965" cy="21867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/>
            </a:solidFill>
            <a:ln cap="rnd">
              <a:noFill/>
              <a:prstDash val="solid"/>
              <a:round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809043" y="5809667"/>
            <a:ext cx="3257588" cy="830291"/>
            <a:chOff x="0" y="0"/>
            <a:chExt cx="857965" cy="218677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809043" y="6940553"/>
            <a:ext cx="3257588" cy="830291"/>
            <a:chOff x="0" y="0"/>
            <a:chExt cx="857965" cy="218677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3269834" y="5007027"/>
            <a:ext cx="173797" cy="173797"/>
            <a:chOff x="0" y="0"/>
            <a:chExt cx="6350000" cy="63500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271FF"/>
            </a:solidFill>
          </p:spPr>
        </p:sp>
      </p:grpSp>
      <p:sp>
        <p:nvSpPr>
          <p:cNvPr id="22" name="AutoShape 22"/>
          <p:cNvSpPr/>
          <p:nvPr/>
        </p:nvSpPr>
        <p:spPr>
          <a:xfrm>
            <a:off x="4760459" y="8962478"/>
            <a:ext cx="12821592" cy="0"/>
          </a:xfrm>
          <a:prstGeom prst="line">
            <a:avLst/>
          </a:prstGeom>
          <a:ln w="9525" cap="rnd">
            <a:solidFill>
              <a:srgbClr val="5271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3" name="TextBox 23"/>
          <p:cNvSpPr txBox="1"/>
          <p:nvPr/>
        </p:nvSpPr>
        <p:spPr>
          <a:xfrm>
            <a:off x="1242398" y="3831056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앱 설명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242398" y="2689279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주제 선정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242398" y="4968735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5371FF"/>
                </a:solidFill>
                <a:latin typeface="TDTD평고딕"/>
                <a:ea typeface="TDTD평고딕"/>
                <a:cs typeface="TDTD평고딕"/>
                <a:sym typeface="TDTD평고딕"/>
              </a:rPr>
              <a:t>디자이너 설명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242398" y="6099621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블록 설명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242398" y="7222348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실행 영상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5032636" y="1079790"/>
            <a:ext cx="8222728" cy="60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99"/>
              </a:lnSpc>
              <a:spcBef>
                <a:spcPct val="0"/>
              </a:spcBef>
            </a:pPr>
            <a:r>
              <a:rPr lang="en-US" sz="3999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디자이너 설명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4487426" y="9258300"/>
            <a:ext cx="3085099" cy="209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1680"/>
              </a:lnSpc>
              <a:spcBef>
                <a:spcPct val="0"/>
              </a:spcBef>
            </a:pPr>
            <a:r>
              <a:rPr lang="en-US" sz="1400" spc="266">
                <a:solidFill>
                  <a:srgbClr val="12127D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42015037 유지한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921985" y="789849"/>
            <a:ext cx="1946101" cy="560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303"/>
              </a:lnSpc>
            </a:pPr>
            <a:r>
              <a:rPr lang="en-US" sz="1599" spc="127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INTERVIEW PRESENTATION 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9280589" y="2616252"/>
            <a:ext cx="8291936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en-US" sz="2400" spc="-45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전체적인 동작 흐름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8474845" y="4568828"/>
            <a:ext cx="8959740" cy="24552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99"/>
              </a:lnSpc>
            </a:pPr>
            <a:r>
              <a:rPr lang="en-US" sz="1999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1. </a:t>
            </a:r>
            <a:r>
              <a:rPr lang="en-US" sz="1999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사용자가</a:t>
            </a:r>
            <a:r>
              <a:rPr lang="en-US" sz="1999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999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특정</a:t>
            </a:r>
            <a:r>
              <a:rPr lang="en-US" sz="1999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999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날짜를</a:t>
            </a:r>
            <a:r>
              <a:rPr lang="en-US" sz="1999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999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선택합니다</a:t>
            </a:r>
            <a:r>
              <a:rPr lang="en-US" sz="1999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.</a:t>
            </a:r>
          </a:p>
          <a:p>
            <a:pPr algn="ctr">
              <a:lnSpc>
                <a:spcPts val="2399"/>
              </a:lnSpc>
            </a:pPr>
            <a:r>
              <a:rPr lang="en-US" sz="1999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2. </a:t>
            </a:r>
            <a:r>
              <a:rPr lang="en-US" sz="1999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앱은</a:t>
            </a:r>
            <a:r>
              <a:rPr lang="en-US" sz="1999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999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선택된</a:t>
            </a:r>
            <a:r>
              <a:rPr lang="en-US" sz="1999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999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날짜의</a:t>
            </a:r>
            <a:r>
              <a:rPr lang="en-US" sz="1999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999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시간별</a:t>
            </a:r>
            <a:r>
              <a:rPr lang="en-US" sz="1999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999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날씨</a:t>
            </a:r>
            <a:r>
              <a:rPr lang="en-US" sz="1999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999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데이터를</a:t>
            </a:r>
            <a:r>
              <a:rPr lang="en-US" sz="1999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999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서버에서</a:t>
            </a:r>
            <a:r>
              <a:rPr lang="en-US" sz="1999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999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가져옵니다</a:t>
            </a:r>
            <a:r>
              <a:rPr lang="en-US" sz="1999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.</a:t>
            </a:r>
          </a:p>
          <a:p>
            <a:pPr algn="ctr">
              <a:lnSpc>
                <a:spcPts val="2399"/>
              </a:lnSpc>
            </a:pPr>
            <a:r>
              <a:rPr lang="en-US" sz="1999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3. </a:t>
            </a:r>
            <a:r>
              <a:rPr lang="en-US" sz="1999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가져온</a:t>
            </a:r>
            <a:r>
              <a:rPr lang="en-US" sz="1999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999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데이터를</a:t>
            </a:r>
            <a:r>
              <a:rPr lang="en-US" sz="1999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999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바탕으로</a:t>
            </a:r>
            <a:r>
              <a:rPr lang="en-US" sz="1999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각 수직배치4에 </a:t>
            </a:r>
            <a:r>
              <a:rPr lang="en-US" sz="1999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해당하는</a:t>
            </a:r>
            <a:r>
              <a:rPr lang="en-US" sz="1999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999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시간대의</a:t>
            </a:r>
            <a:r>
              <a:rPr lang="en-US" sz="1999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</a:p>
          <a:p>
            <a:pPr algn="ctr">
              <a:lnSpc>
                <a:spcPts val="2399"/>
              </a:lnSpc>
            </a:pPr>
            <a:r>
              <a:rPr lang="en-US" sz="1999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정보를</a:t>
            </a:r>
            <a:r>
              <a:rPr lang="en-US" sz="1999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999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채워</a:t>
            </a:r>
            <a:r>
              <a:rPr lang="en-US" sz="1999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999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넣습니다</a:t>
            </a:r>
            <a:r>
              <a:rPr lang="en-US" sz="1999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.</a:t>
            </a:r>
          </a:p>
          <a:p>
            <a:pPr algn="ctr">
              <a:lnSpc>
                <a:spcPts val="2399"/>
              </a:lnSpc>
            </a:pPr>
            <a:r>
              <a:rPr lang="en-US" sz="1999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4. 이미지4에는 </a:t>
            </a:r>
            <a:r>
              <a:rPr lang="en-US" sz="1999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날씨</a:t>
            </a:r>
            <a:r>
              <a:rPr lang="en-US" sz="1999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999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상태에</a:t>
            </a:r>
            <a:r>
              <a:rPr lang="en-US" sz="1999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999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맞는</a:t>
            </a:r>
            <a:r>
              <a:rPr lang="en-US" sz="1999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999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이미지를</a:t>
            </a:r>
            <a:r>
              <a:rPr lang="en-US" sz="1999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999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표시하고</a:t>
            </a:r>
            <a:r>
              <a:rPr lang="en-US" sz="1999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, </a:t>
            </a:r>
            <a:r>
              <a:rPr lang="en-US" sz="1999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나머지</a:t>
            </a:r>
            <a:r>
              <a:rPr lang="en-US" sz="1999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999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레이블에는</a:t>
            </a:r>
            <a:r>
              <a:rPr lang="en-US" sz="1999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999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시간</a:t>
            </a:r>
            <a:r>
              <a:rPr lang="en-US" sz="1999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, </a:t>
            </a:r>
            <a:r>
              <a:rPr lang="en-US" sz="1999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기온</a:t>
            </a:r>
            <a:r>
              <a:rPr lang="en-US" sz="1999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999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등의</a:t>
            </a:r>
            <a:r>
              <a:rPr lang="en-US" sz="1999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999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정보를</a:t>
            </a:r>
            <a:r>
              <a:rPr lang="en-US" sz="1999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999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표시합니다</a:t>
            </a:r>
            <a:r>
              <a:rPr lang="en-US" sz="1999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.</a:t>
            </a:r>
          </a:p>
          <a:p>
            <a:pPr algn="ctr">
              <a:lnSpc>
                <a:spcPts val="2399"/>
              </a:lnSpc>
            </a:pPr>
            <a:r>
              <a:rPr lang="en-US" sz="1999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5. 목록뷰1을 </a:t>
            </a:r>
            <a:r>
              <a:rPr lang="en-US" sz="1999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통해</a:t>
            </a:r>
            <a:r>
              <a:rPr lang="en-US" sz="1999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999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여러</a:t>
            </a:r>
            <a:r>
              <a:rPr lang="en-US" sz="1999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999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시간대의</a:t>
            </a:r>
            <a:r>
              <a:rPr lang="en-US" sz="1999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999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정보를</a:t>
            </a:r>
            <a:r>
              <a:rPr lang="en-US" sz="1999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한 </a:t>
            </a:r>
            <a:r>
              <a:rPr lang="en-US" sz="1999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화면에</a:t>
            </a:r>
            <a:r>
              <a:rPr lang="en-US" sz="1999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999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효율적으로</a:t>
            </a:r>
            <a:r>
              <a:rPr lang="en-US" sz="1999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999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보여줍니다</a:t>
            </a:r>
            <a:r>
              <a:rPr lang="en-US" sz="1999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.</a:t>
            </a:r>
          </a:p>
          <a:p>
            <a:pPr algn="ctr">
              <a:lnSpc>
                <a:spcPts val="2399"/>
              </a:lnSpc>
              <a:spcBef>
                <a:spcPct val="0"/>
              </a:spcBef>
            </a:pPr>
            <a:endParaRPr lang="en-US" sz="1999" dirty="0">
              <a:solidFill>
                <a:srgbClr val="000000"/>
              </a:solidFill>
              <a:latin typeface="TDTD평고딕"/>
              <a:ea typeface="TDTD평고딕"/>
              <a:cs typeface="TDTD평고딕"/>
              <a:sym typeface="TDTD평고딕"/>
            </a:endParaRPr>
          </a:p>
        </p:txBody>
      </p:sp>
      <p:sp>
        <p:nvSpPr>
          <p:cNvPr id="33" name="Freeform 33"/>
          <p:cNvSpPr/>
          <p:nvPr/>
        </p:nvSpPr>
        <p:spPr>
          <a:xfrm>
            <a:off x="5280758" y="2673402"/>
            <a:ext cx="2467953" cy="5300301"/>
          </a:xfrm>
          <a:custGeom>
            <a:avLst/>
            <a:gdLst/>
            <a:ahLst/>
            <a:cxnLst/>
            <a:rect l="l" t="t" r="r" b="b"/>
            <a:pathLst>
              <a:path w="2467953" h="5300301">
                <a:moveTo>
                  <a:pt x="0" y="0"/>
                </a:moveTo>
                <a:lnTo>
                  <a:pt x="2467953" y="0"/>
                </a:lnTo>
                <a:lnTo>
                  <a:pt x="2467953" y="5300302"/>
                </a:lnTo>
                <a:lnTo>
                  <a:pt x="0" y="53003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0" y="0"/>
            <a:ext cx="3652123" cy="10287000"/>
            <a:chOff x="0" y="0"/>
            <a:chExt cx="961876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61876" cy="2709333"/>
            </a:xfrm>
            <a:custGeom>
              <a:avLst/>
              <a:gdLst/>
              <a:ahLst/>
              <a:cxnLst/>
              <a:rect l="l" t="t" r="r" b="b"/>
              <a:pathLst>
                <a:path w="961876" h="2709333">
                  <a:moveTo>
                    <a:pt x="0" y="0"/>
                  </a:moveTo>
                  <a:lnTo>
                    <a:pt x="961876" y="0"/>
                  </a:lnTo>
                  <a:lnTo>
                    <a:pt x="96187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961876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09043" y="2417008"/>
            <a:ext cx="3257588" cy="830291"/>
            <a:chOff x="0" y="0"/>
            <a:chExt cx="857965" cy="21867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809043" y="3547894"/>
            <a:ext cx="3257588" cy="830291"/>
            <a:chOff x="0" y="0"/>
            <a:chExt cx="857965" cy="21867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809043" y="4678781"/>
            <a:ext cx="3257588" cy="830291"/>
            <a:chOff x="0" y="0"/>
            <a:chExt cx="857965" cy="21867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/>
            </a:solidFill>
            <a:ln cap="rnd">
              <a:noFill/>
              <a:prstDash val="solid"/>
              <a:round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809043" y="5809667"/>
            <a:ext cx="3257588" cy="830291"/>
            <a:chOff x="0" y="0"/>
            <a:chExt cx="857965" cy="218677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809043" y="6940553"/>
            <a:ext cx="3257588" cy="830291"/>
            <a:chOff x="0" y="0"/>
            <a:chExt cx="857965" cy="218677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3269834" y="5007027"/>
            <a:ext cx="173797" cy="173797"/>
            <a:chOff x="0" y="0"/>
            <a:chExt cx="6350000" cy="63500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271FF"/>
            </a:solidFill>
          </p:spPr>
        </p:sp>
      </p:grpSp>
      <p:sp>
        <p:nvSpPr>
          <p:cNvPr id="22" name="AutoShape 22"/>
          <p:cNvSpPr/>
          <p:nvPr/>
        </p:nvSpPr>
        <p:spPr>
          <a:xfrm>
            <a:off x="4760459" y="8962478"/>
            <a:ext cx="12821592" cy="0"/>
          </a:xfrm>
          <a:prstGeom prst="line">
            <a:avLst/>
          </a:prstGeom>
          <a:ln w="9525" cap="rnd">
            <a:solidFill>
              <a:srgbClr val="5271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3" name="Freeform 23"/>
          <p:cNvSpPr/>
          <p:nvPr/>
        </p:nvSpPr>
        <p:spPr>
          <a:xfrm>
            <a:off x="4929887" y="2567148"/>
            <a:ext cx="2439654" cy="5529882"/>
          </a:xfrm>
          <a:custGeom>
            <a:avLst/>
            <a:gdLst/>
            <a:ahLst/>
            <a:cxnLst/>
            <a:rect l="l" t="t" r="r" b="b"/>
            <a:pathLst>
              <a:path w="2439654" h="5529882">
                <a:moveTo>
                  <a:pt x="0" y="0"/>
                </a:moveTo>
                <a:lnTo>
                  <a:pt x="2439654" y="0"/>
                </a:lnTo>
                <a:lnTo>
                  <a:pt x="2439654" y="5529882"/>
                </a:lnTo>
                <a:lnTo>
                  <a:pt x="0" y="552988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4" name="TextBox 24"/>
          <p:cNvSpPr txBox="1"/>
          <p:nvPr/>
        </p:nvSpPr>
        <p:spPr>
          <a:xfrm>
            <a:off x="1242398" y="3831056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앱 설명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242398" y="2689279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주제 선정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242398" y="4968735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5371FF"/>
                </a:solidFill>
                <a:latin typeface="TDTD평고딕"/>
                <a:ea typeface="TDTD평고딕"/>
                <a:cs typeface="TDTD평고딕"/>
                <a:sym typeface="TDTD평고딕"/>
              </a:rPr>
              <a:t>디자이너 설명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242398" y="6099621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블록 설명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242398" y="7222348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실행 영상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5032636" y="1079790"/>
            <a:ext cx="8222728" cy="60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99"/>
              </a:lnSpc>
              <a:spcBef>
                <a:spcPct val="0"/>
              </a:spcBef>
            </a:pPr>
            <a:r>
              <a:rPr lang="en-US" sz="3999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디자이너 설명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4487426" y="9258300"/>
            <a:ext cx="3085099" cy="209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1680"/>
              </a:lnSpc>
              <a:spcBef>
                <a:spcPct val="0"/>
              </a:spcBef>
            </a:pPr>
            <a:r>
              <a:rPr lang="en-US" sz="1400" spc="266">
                <a:solidFill>
                  <a:srgbClr val="12127D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42015037 유지한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921985" y="789849"/>
            <a:ext cx="1946101" cy="560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303"/>
              </a:lnSpc>
            </a:pPr>
            <a:r>
              <a:rPr lang="en-US" sz="1599" spc="127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INTERVIEW PRESENTATION 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9280589" y="1453170"/>
            <a:ext cx="8291936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en-US" sz="2400" spc="-45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디자이너 설명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8076988" y="4199942"/>
            <a:ext cx="9924439" cy="3209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수직배치7: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특정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도시의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이름과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해당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도시의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7일간의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날씨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정보를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담는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하나의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그룹을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나타냄</a:t>
            </a:r>
            <a:endParaRPr lang="en-US" sz="1800" dirty="0">
              <a:solidFill>
                <a:srgbClr val="000000"/>
              </a:solidFill>
              <a:latin typeface="TDTD평고딕"/>
              <a:ea typeface="TDTD평고딕"/>
              <a:cs typeface="TDTD평고딕"/>
              <a:sym typeface="TDTD평고딕"/>
            </a:endParaRPr>
          </a:p>
          <a:p>
            <a:pPr algn="ctr">
              <a:lnSpc>
                <a:spcPts val="2160"/>
              </a:lnSpc>
              <a:spcBef>
                <a:spcPct val="0"/>
              </a:spcBef>
            </a:pPr>
            <a:endParaRPr lang="en-US" sz="1800" dirty="0">
              <a:solidFill>
                <a:srgbClr val="000000"/>
              </a:solidFill>
              <a:latin typeface="TDTD평고딕"/>
              <a:ea typeface="TDTD평고딕"/>
              <a:cs typeface="TDTD평고딕"/>
              <a:sym typeface="TDTD평고딕"/>
            </a:endParaRP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레이블_시도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,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레이블_first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,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레이블_second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, ...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레이블_seventh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: </a:t>
            </a: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각각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도시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이름과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7일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동안의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날씨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정보를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표시하는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레이블입니다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.</a:t>
            </a:r>
          </a:p>
          <a:p>
            <a:pPr algn="ctr">
              <a:lnSpc>
                <a:spcPts val="2160"/>
              </a:lnSpc>
              <a:spcBef>
                <a:spcPct val="0"/>
              </a:spcBef>
            </a:pPr>
            <a:endParaRPr lang="en-US" sz="1800" dirty="0">
              <a:solidFill>
                <a:srgbClr val="000000"/>
              </a:solidFill>
              <a:latin typeface="TDTD평고딕"/>
              <a:ea typeface="TDTD평고딕"/>
              <a:cs typeface="TDTD평고딕"/>
              <a:sym typeface="TDTD평고딕"/>
            </a:endParaRP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수평배치9, 수평배치10: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레이블들을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배치하여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시각적으로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구분하기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위한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용도로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사용</a:t>
            </a:r>
            <a:endParaRPr lang="en-US" sz="1800" dirty="0">
              <a:solidFill>
                <a:srgbClr val="000000"/>
              </a:solidFill>
              <a:latin typeface="TDTD평고딕"/>
              <a:ea typeface="TDTD평고딕"/>
              <a:cs typeface="TDTD평고딕"/>
              <a:sym typeface="TDTD평고딕"/>
            </a:endParaRPr>
          </a:p>
          <a:p>
            <a:pPr algn="ctr">
              <a:lnSpc>
                <a:spcPts val="2160"/>
              </a:lnSpc>
              <a:spcBef>
                <a:spcPct val="0"/>
              </a:spcBef>
            </a:pPr>
            <a:endParaRPr lang="en-US" sz="1800" dirty="0">
              <a:solidFill>
                <a:srgbClr val="000000"/>
              </a:solidFill>
              <a:latin typeface="TDTD평고딕"/>
              <a:ea typeface="TDTD평고딕"/>
              <a:cs typeface="TDTD평고딕"/>
              <a:sym typeface="TDTD평고딕"/>
            </a:endParaRP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수평배치6: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도시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이름과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해당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도시의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번호를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함께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표시하는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레이블을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담고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있습니다</a:t>
            </a:r>
            <a:endParaRPr lang="en-US" sz="1800" dirty="0">
              <a:solidFill>
                <a:srgbClr val="000000"/>
              </a:solidFill>
              <a:latin typeface="TDTD평고딕"/>
              <a:ea typeface="TDTD평고딕"/>
              <a:cs typeface="TDTD평고딕"/>
              <a:sym typeface="TDTD평고딕"/>
            </a:endParaRPr>
          </a:p>
          <a:p>
            <a:pPr algn="ctr">
              <a:lnSpc>
                <a:spcPts val="2160"/>
              </a:lnSpc>
              <a:spcBef>
                <a:spcPct val="0"/>
              </a:spcBef>
            </a:pPr>
            <a:endParaRPr lang="en-US" sz="1800" dirty="0">
              <a:solidFill>
                <a:srgbClr val="000000"/>
              </a:solidFill>
              <a:latin typeface="TDTD평고딕"/>
              <a:ea typeface="TDTD평고딕"/>
              <a:cs typeface="TDTD평고딕"/>
              <a:sym typeface="TDTD평고딕"/>
            </a:endParaRP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버튼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: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사용자가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클릭할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수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있는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버튼으로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,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위에서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언급한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기능을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수행</a:t>
            </a:r>
            <a:endParaRPr lang="en-US" sz="1800" dirty="0">
              <a:solidFill>
                <a:srgbClr val="000000"/>
              </a:solidFill>
              <a:latin typeface="TDTD평고딕"/>
              <a:ea typeface="TDTD평고딕"/>
              <a:cs typeface="TDTD평고딕"/>
              <a:sym typeface="TDTD평고딕"/>
            </a:endParaRPr>
          </a:p>
          <a:p>
            <a:pPr algn="ctr">
              <a:lnSpc>
                <a:spcPts val="2160"/>
              </a:lnSpc>
              <a:spcBef>
                <a:spcPct val="0"/>
              </a:spcBef>
            </a:pPr>
            <a:endParaRPr lang="en-US" sz="1800" dirty="0">
              <a:solidFill>
                <a:srgbClr val="000000"/>
              </a:solidFill>
              <a:latin typeface="TDTD평고딕"/>
              <a:ea typeface="TDTD평고딕"/>
              <a:cs typeface="TDTD평고딕"/>
              <a:sym typeface="TDTD평고딕"/>
            </a:endParaRP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웹1 :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해당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도시의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상세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날씨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정보를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웹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페이지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형태로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보여주는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데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사용</a:t>
            </a:r>
            <a:endParaRPr lang="en-US" sz="1800" dirty="0">
              <a:solidFill>
                <a:srgbClr val="000000"/>
              </a:solidFill>
              <a:latin typeface="TDTD평고딕"/>
              <a:ea typeface="TDTD평고딕"/>
              <a:cs typeface="TDTD평고딕"/>
              <a:sym typeface="TDTD평고딕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0" y="0"/>
            <a:ext cx="3652123" cy="10287000"/>
            <a:chOff x="0" y="0"/>
            <a:chExt cx="961876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61876" cy="2709333"/>
            </a:xfrm>
            <a:custGeom>
              <a:avLst/>
              <a:gdLst/>
              <a:ahLst/>
              <a:cxnLst/>
              <a:rect l="l" t="t" r="r" b="b"/>
              <a:pathLst>
                <a:path w="961876" h="2709333">
                  <a:moveTo>
                    <a:pt x="0" y="0"/>
                  </a:moveTo>
                  <a:lnTo>
                    <a:pt x="961876" y="0"/>
                  </a:lnTo>
                  <a:lnTo>
                    <a:pt x="96187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961876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09043" y="2417008"/>
            <a:ext cx="3257588" cy="830291"/>
            <a:chOff x="0" y="0"/>
            <a:chExt cx="857965" cy="21867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809043" y="3547894"/>
            <a:ext cx="3257588" cy="830291"/>
            <a:chOff x="0" y="0"/>
            <a:chExt cx="857965" cy="21867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809043" y="4678781"/>
            <a:ext cx="3257588" cy="830291"/>
            <a:chOff x="0" y="0"/>
            <a:chExt cx="857965" cy="21867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/>
            </a:solidFill>
            <a:ln cap="rnd">
              <a:noFill/>
              <a:prstDash val="solid"/>
              <a:round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809043" y="5809667"/>
            <a:ext cx="3257588" cy="830291"/>
            <a:chOff x="0" y="0"/>
            <a:chExt cx="857965" cy="218677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809043" y="6940553"/>
            <a:ext cx="3257588" cy="830291"/>
            <a:chOff x="0" y="0"/>
            <a:chExt cx="857965" cy="218677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3269834" y="5007027"/>
            <a:ext cx="173797" cy="173797"/>
            <a:chOff x="0" y="0"/>
            <a:chExt cx="6350000" cy="63500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271FF"/>
            </a:solidFill>
          </p:spPr>
        </p:sp>
      </p:grpSp>
      <p:sp>
        <p:nvSpPr>
          <p:cNvPr id="22" name="AutoShape 22"/>
          <p:cNvSpPr/>
          <p:nvPr/>
        </p:nvSpPr>
        <p:spPr>
          <a:xfrm>
            <a:off x="4760459" y="8962478"/>
            <a:ext cx="12821592" cy="0"/>
          </a:xfrm>
          <a:prstGeom prst="line">
            <a:avLst/>
          </a:prstGeom>
          <a:ln w="9525" cap="rnd">
            <a:solidFill>
              <a:srgbClr val="5271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3" name="TextBox 23"/>
          <p:cNvSpPr txBox="1"/>
          <p:nvPr/>
        </p:nvSpPr>
        <p:spPr>
          <a:xfrm>
            <a:off x="1242398" y="3831056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앱 설명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242398" y="2689279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주제 선정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242398" y="4968735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5371FF"/>
                </a:solidFill>
                <a:latin typeface="TDTD평고딕"/>
                <a:ea typeface="TDTD평고딕"/>
                <a:cs typeface="TDTD평고딕"/>
                <a:sym typeface="TDTD평고딕"/>
              </a:rPr>
              <a:t>디자이너 설명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242398" y="6099621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블록 설명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242398" y="7222348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실행 영상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5032636" y="1079790"/>
            <a:ext cx="8222728" cy="60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99"/>
              </a:lnSpc>
              <a:spcBef>
                <a:spcPct val="0"/>
              </a:spcBef>
            </a:pPr>
            <a:r>
              <a:rPr lang="en-US" sz="3999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디자이너 설명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4487426" y="9258300"/>
            <a:ext cx="3085099" cy="209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1680"/>
              </a:lnSpc>
              <a:spcBef>
                <a:spcPct val="0"/>
              </a:spcBef>
            </a:pPr>
            <a:r>
              <a:rPr lang="en-US" sz="1400" spc="266">
                <a:solidFill>
                  <a:srgbClr val="12127D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42015037 유지한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921985" y="789849"/>
            <a:ext cx="1946101" cy="560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303"/>
              </a:lnSpc>
            </a:pPr>
            <a:r>
              <a:rPr lang="en-US" sz="1599" spc="127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INTERVIEW PRESENTATION 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9280589" y="2616252"/>
            <a:ext cx="8291936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en-US" sz="2400" spc="-45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전체적인 동작 흐름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8474845" y="4568828"/>
            <a:ext cx="9813155" cy="2371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99"/>
              </a:lnSpc>
            </a:pPr>
            <a:r>
              <a:rPr lang="en-US" sz="1999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1. 앱은 여러 도시의 7일간의 날씨 정보를 서버에서 가져옴</a:t>
            </a:r>
          </a:p>
          <a:p>
            <a:pPr algn="ctr">
              <a:lnSpc>
                <a:spcPts val="2399"/>
              </a:lnSpc>
            </a:pPr>
            <a:endParaRPr lang="en-US" sz="1999">
              <a:solidFill>
                <a:srgbClr val="000000"/>
              </a:solidFill>
              <a:latin typeface="TDTD평고딕"/>
              <a:ea typeface="TDTD평고딕"/>
              <a:cs typeface="TDTD평고딕"/>
              <a:sym typeface="TDTD평고딕"/>
            </a:endParaRPr>
          </a:p>
          <a:p>
            <a:pPr algn="ctr">
              <a:lnSpc>
                <a:spcPts val="2399"/>
              </a:lnSpc>
            </a:pPr>
            <a:r>
              <a:rPr lang="en-US" sz="1999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2. 가져온 데이터를 바탕으로 각 수직배치7에 해당하는 도시의 정보를 채움</a:t>
            </a:r>
          </a:p>
          <a:p>
            <a:pPr algn="ctr">
              <a:lnSpc>
                <a:spcPts val="2399"/>
              </a:lnSpc>
            </a:pPr>
            <a:endParaRPr lang="en-US" sz="1999">
              <a:solidFill>
                <a:srgbClr val="000000"/>
              </a:solidFill>
              <a:latin typeface="TDTD평고딕"/>
              <a:ea typeface="TDTD평고딕"/>
              <a:cs typeface="TDTD평고딕"/>
              <a:sym typeface="TDTD평고딕"/>
            </a:endParaRPr>
          </a:p>
          <a:p>
            <a:pPr algn="ctr">
              <a:lnSpc>
                <a:spcPts val="2399"/>
              </a:lnSpc>
            </a:pPr>
            <a:r>
              <a:rPr lang="en-US" sz="1999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3. 레이블_시도에는 도시 이름을, 나머지 레이블에는 각 날짜의 날씨 정보를 표시</a:t>
            </a:r>
          </a:p>
          <a:p>
            <a:pPr algn="ctr">
              <a:lnSpc>
                <a:spcPts val="2399"/>
              </a:lnSpc>
            </a:pPr>
            <a:endParaRPr lang="en-US" sz="1999">
              <a:solidFill>
                <a:srgbClr val="000000"/>
              </a:solidFill>
              <a:latin typeface="TDTD평고딕"/>
              <a:ea typeface="TDTD평고딕"/>
              <a:cs typeface="TDTD평고딕"/>
              <a:sym typeface="TDTD평고딕"/>
            </a:endParaRPr>
          </a:p>
          <a:p>
            <a:pPr algn="ctr">
              <a:lnSpc>
                <a:spcPts val="2399"/>
              </a:lnSpc>
            </a:pPr>
            <a:r>
              <a:rPr lang="en-US" sz="1999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4. 버튼을 클릭하면 해당 도시의 상세 날씨 정보를 웹뷰를 통해 보여주거나, </a:t>
            </a:r>
          </a:p>
          <a:p>
            <a:pPr algn="ctr">
              <a:lnSpc>
                <a:spcPts val="2399"/>
              </a:lnSpc>
            </a:pPr>
            <a:r>
              <a:rPr lang="en-US" sz="1999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다른 기능을 수행</a:t>
            </a:r>
          </a:p>
          <a:p>
            <a:pPr algn="ctr">
              <a:lnSpc>
                <a:spcPts val="2399"/>
              </a:lnSpc>
              <a:spcBef>
                <a:spcPct val="0"/>
              </a:spcBef>
            </a:pPr>
            <a:endParaRPr lang="en-US" sz="1999">
              <a:solidFill>
                <a:srgbClr val="000000"/>
              </a:solidFill>
              <a:latin typeface="TDTD평고딕"/>
              <a:ea typeface="TDTD평고딕"/>
              <a:cs typeface="TDTD평고딕"/>
              <a:sym typeface="TDTD평고딕"/>
            </a:endParaRPr>
          </a:p>
        </p:txBody>
      </p:sp>
      <p:sp>
        <p:nvSpPr>
          <p:cNvPr id="33" name="Freeform 33"/>
          <p:cNvSpPr/>
          <p:nvPr/>
        </p:nvSpPr>
        <p:spPr>
          <a:xfrm>
            <a:off x="4929887" y="2567148"/>
            <a:ext cx="2439654" cy="5529882"/>
          </a:xfrm>
          <a:custGeom>
            <a:avLst/>
            <a:gdLst/>
            <a:ahLst/>
            <a:cxnLst/>
            <a:rect l="l" t="t" r="r" b="b"/>
            <a:pathLst>
              <a:path w="2439654" h="5529882">
                <a:moveTo>
                  <a:pt x="0" y="0"/>
                </a:moveTo>
                <a:lnTo>
                  <a:pt x="2439654" y="0"/>
                </a:lnTo>
                <a:lnTo>
                  <a:pt x="2439654" y="5529882"/>
                </a:lnTo>
                <a:lnTo>
                  <a:pt x="0" y="552988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4760459" y="8962478"/>
            <a:ext cx="12821592" cy="0"/>
          </a:xfrm>
          <a:prstGeom prst="line">
            <a:avLst/>
          </a:prstGeom>
          <a:ln w="9525" cap="rnd">
            <a:solidFill>
              <a:srgbClr val="5271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 rot="-10800000">
            <a:off x="0" y="0"/>
            <a:ext cx="3652123" cy="10287000"/>
            <a:chOff x="0" y="0"/>
            <a:chExt cx="961876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61876" cy="2709333"/>
            </a:xfrm>
            <a:custGeom>
              <a:avLst/>
              <a:gdLst/>
              <a:ahLst/>
              <a:cxnLst/>
              <a:rect l="l" t="t" r="r" b="b"/>
              <a:pathLst>
                <a:path w="961876" h="2709333">
                  <a:moveTo>
                    <a:pt x="0" y="0"/>
                  </a:moveTo>
                  <a:lnTo>
                    <a:pt x="961876" y="0"/>
                  </a:lnTo>
                  <a:lnTo>
                    <a:pt x="96187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961876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809043" y="2417008"/>
            <a:ext cx="3257588" cy="830291"/>
            <a:chOff x="0" y="0"/>
            <a:chExt cx="857965" cy="21867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809043" y="3547894"/>
            <a:ext cx="3257588" cy="830291"/>
            <a:chOff x="0" y="0"/>
            <a:chExt cx="857965" cy="21867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809043" y="4678781"/>
            <a:ext cx="3257588" cy="830291"/>
            <a:chOff x="0" y="0"/>
            <a:chExt cx="857965" cy="218677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809043" y="5809667"/>
            <a:ext cx="3257588" cy="830291"/>
            <a:chOff x="0" y="0"/>
            <a:chExt cx="857965" cy="218677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/>
            </a:solidFill>
            <a:ln cap="rnd">
              <a:noFill/>
              <a:prstDash val="solid"/>
              <a:round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809043" y="6940553"/>
            <a:ext cx="3257588" cy="830291"/>
            <a:chOff x="0" y="0"/>
            <a:chExt cx="857965" cy="218677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3269834" y="6137914"/>
            <a:ext cx="173797" cy="173797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271FF"/>
            </a:solidFill>
          </p:spPr>
        </p:sp>
      </p:grpSp>
      <p:sp>
        <p:nvSpPr>
          <p:cNvPr id="23" name="Freeform 23"/>
          <p:cNvSpPr/>
          <p:nvPr/>
        </p:nvSpPr>
        <p:spPr>
          <a:xfrm>
            <a:off x="7004360" y="1820322"/>
            <a:ext cx="7628062" cy="4040517"/>
          </a:xfrm>
          <a:custGeom>
            <a:avLst/>
            <a:gdLst/>
            <a:ahLst/>
            <a:cxnLst/>
            <a:rect l="l" t="t" r="r" b="b"/>
            <a:pathLst>
              <a:path w="7628062" h="4040517">
                <a:moveTo>
                  <a:pt x="0" y="0"/>
                </a:moveTo>
                <a:lnTo>
                  <a:pt x="7628061" y="0"/>
                </a:lnTo>
                <a:lnTo>
                  <a:pt x="7628061" y="4040517"/>
                </a:lnTo>
                <a:lnTo>
                  <a:pt x="0" y="404051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4" name="TextBox 24"/>
          <p:cNvSpPr txBox="1"/>
          <p:nvPr/>
        </p:nvSpPr>
        <p:spPr>
          <a:xfrm>
            <a:off x="4938218" y="1079790"/>
            <a:ext cx="8222728" cy="60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99"/>
              </a:lnSpc>
              <a:spcBef>
                <a:spcPct val="0"/>
              </a:spcBef>
            </a:pPr>
            <a:r>
              <a:rPr lang="en-US" sz="3999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블록 설명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4487426" y="9258300"/>
            <a:ext cx="3085099" cy="209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1680"/>
              </a:lnSpc>
              <a:spcBef>
                <a:spcPct val="0"/>
              </a:spcBef>
            </a:pPr>
            <a:r>
              <a:rPr lang="en-US" sz="1400" spc="266">
                <a:solidFill>
                  <a:srgbClr val="12127D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42015037 유지한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242398" y="3831056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앱 설명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242398" y="2689279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주제 선정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242398" y="4968735"/>
            <a:ext cx="1875036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디자이너 설명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242398" y="6099621"/>
            <a:ext cx="1936942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5371FF"/>
                </a:solidFill>
                <a:latin typeface="TDTD평고딕"/>
                <a:ea typeface="TDTD평고딕"/>
                <a:cs typeface="TDTD평고딕"/>
                <a:sym typeface="TDTD평고딕"/>
              </a:rPr>
              <a:t>블록 설명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242398" y="7222348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실행 영상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921985" y="789849"/>
            <a:ext cx="1946101" cy="560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303"/>
              </a:lnSpc>
            </a:pPr>
            <a:r>
              <a:rPr lang="en-US" sz="1599" spc="127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INTERVIEW PRESENTATION 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4066631" y="5984664"/>
            <a:ext cx="13935380" cy="2676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60"/>
              </a:lnSpc>
            </a:pP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첫번째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블록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: </a:t>
            </a:r>
          </a:p>
          <a:p>
            <a:pPr marL="388620" lvl="1" indent="-194310" algn="ctr">
              <a:lnSpc>
                <a:spcPts val="2160"/>
              </a:lnSpc>
              <a:buFont typeface="Arial"/>
              <a:buChar char="•"/>
            </a:pP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전역변수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만들기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(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이미지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): 앱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전체에서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사용할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이미지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데이터를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저장하기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위한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전역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변수를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만듭니다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.</a:t>
            </a:r>
          </a:p>
          <a:p>
            <a:pPr marL="388620" lvl="1" indent="-194310" algn="ctr">
              <a:lnSpc>
                <a:spcPts val="2160"/>
              </a:lnSpc>
              <a:buFont typeface="Arial"/>
              <a:buChar char="•"/>
            </a:pP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리스트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만들기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(이미지1, 이미지2, 이미지3, 이미지4):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이미지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데이터를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담을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리스트를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생성하고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, </a:t>
            </a:r>
          </a:p>
          <a:p>
            <a:pPr algn="ctr">
              <a:lnSpc>
                <a:spcPts val="2160"/>
              </a:lnSpc>
            </a:pP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각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항목에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이미지1, 이미지2, 이미지3, 이미지4를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추가합니다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.</a:t>
            </a:r>
          </a:p>
          <a:p>
            <a:pPr algn="ctr">
              <a:lnSpc>
                <a:spcPts val="2160"/>
              </a:lnSpc>
            </a:pPr>
            <a:endParaRPr lang="en-US" sz="1800" dirty="0">
              <a:solidFill>
                <a:srgbClr val="000000"/>
              </a:solidFill>
              <a:latin typeface="TDTD평고딕"/>
              <a:ea typeface="TDTD평고딕"/>
              <a:cs typeface="TDTD평고딕"/>
              <a:sym typeface="TDTD평고딕"/>
            </a:endParaRPr>
          </a:p>
          <a:p>
            <a:pPr algn="ctr">
              <a:lnSpc>
                <a:spcPts val="2160"/>
              </a:lnSpc>
            </a:pP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두번째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블록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: </a:t>
            </a:r>
          </a:p>
          <a:p>
            <a:pPr marL="388620" lvl="1" indent="-194310" algn="ctr">
              <a:lnSpc>
                <a:spcPts val="2160"/>
              </a:lnSpc>
              <a:buFont typeface="Arial"/>
              <a:buChar char="•"/>
            </a:pP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전역변수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만들기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(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mydata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): 앱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전체에서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사용할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다양한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종류의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데이터를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저장하기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위한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전역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변수를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만듭니다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.</a:t>
            </a:r>
          </a:p>
          <a:p>
            <a:pPr marL="388620" lvl="1" indent="-194310" algn="ctr">
              <a:lnSpc>
                <a:spcPts val="2160"/>
              </a:lnSpc>
              <a:buFont typeface="Arial"/>
              <a:buChar char="•"/>
            </a:pP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리스트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만들기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(hour, temp,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wfKor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, pop,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ws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,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wakor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, reh):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mydata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리스트에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시간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(hour),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온도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(temp),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날씨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wfKor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),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강수확률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(pop),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풍속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ws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),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풍향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wakor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),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습도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(reh) 등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다양한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종류의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데이터를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담을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항목들을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추가합니다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.</a:t>
            </a:r>
          </a:p>
          <a:p>
            <a:pPr algn="ctr">
              <a:lnSpc>
                <a:spcPts val="2160"/>
              </a:lnSpc>
              <a:spcBef>
                <a:spcPct val="0"/>
              </a:spcBef>
            </a:pPr>
            <a:endParaRPr lang="en-US" sz="1800" dirty="0">
              <a:solidFill>
                <a:srgbClr val="000000"/>
              </a:solidFill>
              <a:latin typeface="TDTD평고딕"/>
              <a:ea typeface="TDTD평고딕"/>
              <a:cs typeface="TDTD평고딕"/>
              <a:sym typeface="TDTD평고딕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4760459" y="8962478"/>
            <a:ext cx="12821592" cy="0"/>
          </a:xfrm>
          <a:prstGeom prst="line">
            <a:avLst/>
          </a:prstGeom>
          <a:ln w="9525" cap="rnd">
            <a:solidFill>
              <a:srgbClr val="5271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 rot="-10800000">
            <a:off x="0" y="0"/>
            <a:ext cx="3652123" cy="10287000"/>
            <a:chOff x="0" y="0"/>
            <a:chExt cx="961876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61876" cy="2709333"/>
            </a:xfrm>
            <a:custGeom>
              <a:avLst/>
              <a:gdLst/>
              <a:ahLst/>
              <a:cxnLst/>
              <a:rect l="l" t="t" r="r" b="b"/>
              <a:pathLst>
                <a:path w="961876" h="2709333">
                  <a:moveTo>
                    <a:pt x="0" y="0"/>
                  </a:moveTo>
                  <a:lnTo>
                    <a:pt x="961876" y="0"/>
                  </a:lnTo>
                  <a:lnTo>
                    <a:pt x="96187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961876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809043" y="2417008"/>
            <a:ext cx="3257588" cy="830291"/>
            <a:chOff x="0" y="0"/>
            <a:chExt cx="857965" cy="21867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809043" y="3547894"/>
            <a:ext cx="3257588" cy="830291"/>
            <a:chOff x="0" y="0"/>
            <a:chExt cx="857965" cy="21867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809043" y="4678781"/>
            <a:ext cx="3257588" cy="830291"/>
            <a:chOff x="0" y="0"/>
            <a:chExt cx="857965" cy="218677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809043" y="5809667"/>
            <a:ext cx="3257588" cy="830291"/>
            <a:chOff x="0" y="0"/>
            <a:chExt cx="857965" cy="218677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/>
            </a:solidFill>
            <a:ln cap="rnd">
              <a:noFill/>
              <a:prstDash val="solid"/>
              <a:round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809043" y="6940553"/>
            <a:ext cx="3257588" cy="830291"/>
            <a:chOff x="0" y="0"/>
            <a:chExt cx="857965" cy="218677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3269834" y="6137914"/>
            <a:ext cx="173797" cy="173797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271FF"/>
            </a:solidFill>
          </p:spPr>
        </p:sp>
      </p:grpSp>
      <p:sp>
        <p:nvSpPr>
          <p:cNvPr id="23" name="Freeform 23"/>
          <p:cNvSpPr/>
          <p:nvPr/>
        </p:nvSpPr>
        <p:spPr>
          <a:xfrm>
            <a:off x="7051562" y="2417008"/>
            <a:ext cx="7628062" cy="4040517"/>
          </a:xfrm>
          <a:custGeom>
            <a:avLst/>
            <a:gdLst/>
            <a:ahLst/>
            <a:cxnLst/>
            <a:rect l="l" t="t" r="r" b="b"/>
            <a:pathLst>
              <a:path w="7628062" h="4040517">
                <a:moveTo>
                  <a:pt x="0" y="0"/>
                </a:moveTo>
                <a:lnTo>
                  <a:pt x="7628062" y="0"/>
                </a:lnTo>
                <a:lnTo>
                  <a:pt x="7628062" y="4040518"/>
                </a:lnTo>
                <a:lnTo>
                  <a:pt x="0" y="40405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4" name="TextBox 24"/>
          <p:cNvSpPr txBox="1"/>
          <p:nvPr/>
        </p:nvSpPr>
        <p:spPr>
          <a:xfrm>
            <a:off x="4938218" y="1079790"/>
            <a:ext cx="8222728" cy="60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99"/>
              </a:lnSpc>
              <a:spcBef>
                <a:spcPct val="0"/>
              </a:spcBef>
            </a:pPr>
            <a:r>
              <a:rPr lang="en-US" sz="3999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블록 설명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4487426" y="9258300"/>
            <a:ext cx="3085099" cy="209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1680"/>
              </a:lnSpc>
              <a:spcBef>
                <a:spcPct val="0"/>
              </a:spcBef>
            </a:pPr>
            <a:r>
              <a:rPr lang="en-US" sz="1400" spc="266">
                <a:solidFill>
                  <a:srgbClr val="12127D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42015037 유지한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242398" y="3831056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앱 설명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242398" y="2689279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주제 선정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242398" y="4968735"/>
            <a:ext cx="1875036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디자이너 설명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242398" y="6099621"/>
            <a:ext cx="1936942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5371FF"/>
                </a:solidFill>
                <a:latin typeface="TDTD평고딕"/>
                <a:ea typeface="TDTD평고딕"/>
                <a:cs typeface="TDTD평고딕"/>
                <a:sym typeface="TDTD평고딕"/>
              </a:rPr>
              <a:t>블록 설명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242398" y="7222348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실행 영상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921985" y="789849"/>
            <a:ext cx="1946101" cy="560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303"/>
              </a:lnSpc>
            </a:pPr>
            <a:r>
              <a:rPr lang="en-US" sz="1599" spc="127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INTERVIEW PRESENTATION 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4938218" y="7472879"/>
            <a:ext cx="11854750" cy="1076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첫 번째 블록: 앱이 실행될 때 이미지 데이터를 리스트에 미리 저장합니다.</a:t>
            </a: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두 번째 블록: 앱이 실행될 때 다양한 종류의 데이터를 리스트에 미리 저장합니다.</a:t>
            </a: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(추가적인 블록) 저장된 리스트 데이터를 활용하여 화면에 이미지를 표시하거나, 데이터를 분석하여 특정 정보를 추출하는 등의 작업을 수행합니다.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9406854" y="6827090"/>
            <a:ext cx="2123033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전체적인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동작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흐름</a:t>
            </a:r>
            <a:endParaRPr lang="en-US" sz="1800" dirty="0">
              <a:solidFill>
                <a:srgbClr val="000000"/>
              </a:solidFill>
              <a:latin typeface="TDTD평고딕"/>
              <a:ea typeface="TDTD평고딕"/>
              <a:cs typeface="TDTD평고딕"/>
              <a:sym typeface="TDTD평고딕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4760459" y="8962478"/>
            <a:ext cx="12821592" cy="0"/>
          </a:xfrm>
          <a:prstGeom prst="line">
            <a:avLst/>
          </a:prstGeom>
          <a:ln w="9525" cap="rnd">
            <a:solidFill>
              <a:srgbClr val="5271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 rot="-10800000">
            <a:off x="0" y="0"/>
            <a:ext cx="3652123" cy="10287000"/>
            <a:chOff x="0" y="0"/>
            <a:chExt cx="961876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61876" cy="2709333"/>
            </a:xfrm>
            <a:custGeom>
              <a:avLst/>
              <a:gdLst/>
              <a:ahLst/>
              <a:cxnLst/>
              <a:rect l="l" t="t" r="r" b="b"/>
              <a:pathLst>
                <a:path w="961876" h="2709333">
                  <a:moveTo>
                    <a:pt x="0" y="0"/>
                  </a:moveTo>
                  <a:lnTo>
                    <a:pt x="961876" y="0"/>
                  </a:lnTo>
                  <a:lnTo>
                    <a:pt x="96187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961876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809043" y="2417008"/>
            <a:ext cx="3257588" cy="830291"/>
            <a:chOff x="0" y="0"/>
            <a:chExt cx="857965" cy="21867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809043" y="3547894"/>
            <a:ext cx="3257588" cy="830291"/>
            <a:chOff x="0" y="0"/>
            <a:chExt cx="857965" cy="21867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809043" y="4678781"/>
            <a:ext cx="3257588" cy="830291"/>
            <a:chOff x="0" y="0"/>
            <a:chExt cx="857965" cy="218677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809043" y="5809667"/>
            <a:ext cx="3257588" cy="830291"/>
            <a:chOff x="0" y="0"/>
            <a:chExt cx="857965" cy="218677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/>
            </a:solidFill>
            <a:ln cap="rnd">
              <a:noFill/>
              <a:prstDash val="solid"/>
              <a:round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809043" y="6940553"/>
            <a:ext cx="3257588" cy="830291"/>
            <a:chOff x="0" y="0"/>
            <a:chExt cx="857965" cy="218677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3269834" y="6137914"/>
            <a:ext cx="173797" cy="173797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271FF"/>
            </a:solidFill>
          </p:spPr>
        </p:sp>
      </p:grpSp>
      <p:sp>
        <p:nvSpPr>
          <p:cNvPr id="23" name="Freeform 23"/>
          <p:cNvSpPr/>
          <p:nvPr/>
        </p:nvSpPr>
        <p:spPr>
          <a:xfrm>
            <a:off x="4609885" y="1866317"/>
            <a:ext cx="5909279" cy="6848024"/>
          </a:xfrm>
          <a:custGeom>
            <a:avLst/>
            <a:gdLst/>
            <a:ahLst/>
            <a:cxnLst/>
            <a:rect l="l" t="t" r="r" b="b"/>
            <a:pathLst>
              <a:path w="5909279" h="6848024">
                <a:moveTo>
                  <a:pt x="0" y="0"/>
                </a:moveTo>
                <a:lnTo>
                  <a:pt x="5909279" y="0"/>
                </a:lnTo>
                <a:lnTo>
                  <a:pt x="5909279" y="6848024"/>
                </a:lnTo>
                <a:lnTo>
                  <a:pt x="0" y="68480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4" name="TextBox 24"/>
          <p:cNvSpPr txBox="1"/>
          <p:nvPr/>
        </p:nvSpPr>
        <p:spPr>
          <a:xfrm>
            <a:off x="4938218" y="1079790"/>
            <a:ext cx="8222728" cy="60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99"/>
              </a:lnSpc>
              <a:spcBef>
                <a:spcPct val="0"/>
              </a:spcBef>
            </a:pPr>
            <a:r>
              <a:rPr lang="en-US" sz="3999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블록 설명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4487426" y="9258300"/>
            <a:ext cx="3085099" cy="209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1680"/>
              </a:lnSpc>
              <a:spcBef>
                <a:spcPct val="0"/>
              </a:spcBef>
            </a:pPr>
            <a:r>
              <a:rPr lang="en-US" sz="1400" spc="266">
                <a:solidFill>
                  <a:srgbClr val="12127D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42015037 유지한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242398" y="3831056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앱 설명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242398" y="2689279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주제 선정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242398" y="4968735"/>
            <a:ext cx="1875036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디자이너 설명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242398" y="6099621"/>
            <a:ext cx="1936942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5371FF"/>
                </a:solidFill>
                <a:latin typeface="TDTD평고딕"/>
                <a:ea typeface="TDTD평고딕"/>
                <a:cs typeface="TDTD평고딕"/>
                <a:sym typeface="TDTD평고딕"/>
              </a:rPr>
              <a:t>블록 설명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242398" y="7222348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실행 영상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921985" y="789849"/>
            <a:ext cx="1946101" cy="560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303"/>
              </a:lnSpc>
            </a:pPr>
            <a:r>
              <a:rPr lang="en-US" sz="1599" spc="127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INTERVIEW PRESENTATION 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0285451" y="3399842"/>
            <a:ext cx="7704076" cy="4810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60"/>
              </a:lnSpc>
            </a:pP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세번째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블록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: </a:t>
            </a: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값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설정하기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:</a:t>
            </a: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URL에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기상청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RSS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데이터를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가져오는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URL을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설정합니다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. 이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URL에는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지역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코드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등이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포함되어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특정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지역의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날씨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정보를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가져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옴</a:t>
            </a:r>
          </a:p>
          <a:p>
            <a:pPr algn="ctr">
              <a:lnSpc>
                <a:spcPts val="2160"/>
              </a:lnSpc>
              <a:spcBef>
                <a:spcPct val="0"/>
              </a:spcBef>
            </a:pPr>
            <a:endParaRPr lang="en-US" sz="1800" dirty="0">
              <a:solidFill>
                <a:srgbClr val="000000"/>
              </a:solidFill>
              <a:latin typeface="TDTD평고딕"/>
              <a:ea typeface="TDTD평고딕"/>
              <a:cs typeface="TDTD평고딕"/>
              <a:sym typeface="TDTD평고딕"/>
            </a:endParaRP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네번째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블록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: </a:t>
            </a: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전역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변수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만들기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(labels):</a:t>
            </a: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날씨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정보를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저장할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리스트를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생성합니다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. 이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리스트의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각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항목에는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시간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,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기온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,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습도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등의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날씨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정보가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저장</a:t>
            </a:r>
            <a:endParaRPr lang="en-US" sz="1800" dirty="0">
              <a:solidFill>
                <a:srgbClr val="000000"/>
              </a:solidFill>
              <a:latin typeface="TDTD평고딕"/>
              <a:ea typeface="TDTD평고딕"/>
              <a:cs typeface="TDTD평고딕"/>
              <a:sym typeface="TDTD평고딕"/>
            </a:endParaRPr>
          </a:p>
          <a:p>
            <a:pPr algn="ctr">
              <a:lnSpc>
                <a:spcPts val="2160"/>
              </a:lnSpc>
              <a:spcBef>
                <a:spcPct val="0"/>
              </a:spcBef>
            </a:pPr>
            <a:endParaRPr lang="en-US" sz="1800" dirty="0">
              <a:solidFill>
                <a:srgbClr val="000000"/>
              </a:solidFill>
              <a:latin typeface="TDTD평고딕"/>
              <a:ea typeface="TDTD평고딕"/>
              <a:cs typeface="TDTD평고딕"/>
              <a:sym typeface="TDTD평고딕"/>
            </a:endParaRP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리스트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만들기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(시간1, 기온1, ...):</a:t>
            </a: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labels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리스트에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시간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,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기온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등의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날씨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정보를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저장할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각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항목을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생성</a:t>
            </a:r>
            <a:endParaRPr lang="en-US" sz="1800" dirty="0">
              <a:solidFill>
                <a:srgbClr val="000000"/>
              </a:solidFill>
              <a:latin typeface="TDTD평고딕"/>
              <a:ea typeface="TDTD평고딕"/>
              <a:cs typeface="TDTD평고딕"/>
              <a:sym typeface="TDTD평고딕"/>
            </a:endParaRP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여러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개의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리스트를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만들어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각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시간대별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날씨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정보를</a:t>
            </a:r>
            <a:endParaRPr lang="en-US" sz="1800" dirty="0">
              <a:solidFill>
                <a:srgbClr val="000000"/>
              </a:solidFill>
              <a:latin typeface="TDTD평고딕"/>
              <a:ea typeface="TDTD평고딕"/>
              <a:cs typeface="TDTD평고딕"/>
              <a:sym typeface="TDTD평고딕"/>
            </a:endParaRP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저장하는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방식으로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구현</a:t>
            </a:r>
            <a:endParaRPr lang="en-US" sz="1800" dirty="0">
              <a:solidFill>
                <a:srgbClr val="000000"/>
              </a:solidFill>
              <a:latin typeface="TDTD평고딕"/>
              <a:ea typeface="TDTD평고딕"/>
              <a:cs typeface="TDTD평고딕"/>
              <a:sym typeface="TDTD평고딕"/>
            </a:endParaRPr>
          </a:p>
          <a:p>
            <a:pPr algn="ctr">
              <a:lnSpc>
                <a:spcPts val="2160"/>
              </a:lnSpc>
              <a:spcBef>
                <a:spcPct val="0"/>
              </a:spcBef>
            </a:pPr>
            <a:endParaRPr lang="en-US" sz="1800" dirty="0">
              <a:solidFill>
                <a:srgbClr val="000000"/>
              </a:solidFill>
              <a:latin typeface="TDTD평고딕"/>
              <a:ea typeface="TDTD평고딕"/>
              <a:cs typeface="TDTD평고딕"/>
              <a:sym typeface="TDTD평고딕"/>
            </a:endParaRP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호출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가져오기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:</a:t>
            </a: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설정된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URL의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데이터를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가져오는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기능을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수행합니다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.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이를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통해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기상청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서버에서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RSS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데이터를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가져옴</a:t>
            </a:r>
            <a:endParaRPr lang="en-US" sz="1800" dirty="0">
              <a:solidFill>
                <a:srgbClr val="000000"/>
              </a:solidFill>
              <a:latin typeface="TDTD평고딕"/>
              <a:ea typeface="TDTD평고딕"/>
              <a:cs typeface="TDTD평고딕"/>
              <a:sym typeface="TDTD평고딕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4760459" y="8962478"/>
            <a:ext cx="12821592" cy="0"/>
          </a:xfrm>
          <a:prstGeom prst="line">
            <a:avLst/>
          </a:prstGeom>
          <a:ln w="9525" cap="rnd">
            <a:solidFill>
              <a:srgbClr val="5271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 rot="-10800000">
            <a:off x="0" y="0"/>
            <a:ext cx="3652123" cy="10287000"/>
            <a:chOff x="0" y="0"/>
            <a:chExt cx="961876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61876" cy="2709333"/>
            </a:xfrm>
            <a:custGeom>
              <a:avLst/>
              <a:gdLst/>
              <a:ahLst/>
              <a:cxnLst/>
              <a:rect l="l" t="t" r="r" b="b"/>
              <a:pathLst>
                <a:path w="961876" h="2709333">
                  <a:moveTo>
                    <a:pt x="0" y="0"/>
                  </a:moveTo>
                  <a:lnTo>
                    <a:pt x="961876" y="0"/>
                  </a:lnTo>
                  <a:lnTo>
                    <a:pt x="96187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961876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809043" y="2417008"/>
            <a:ext cx="3257588" cy="830291"/>
            <a:chOff x="0" y="0"/>
            <a:chExt cx="857965" cy="21867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809043" y="3547894"/>
            <a:ext cx="3257588" cy="830291"/>
            <a:chOff x="0" y="0"/>
            <a:chExt cx="857965" cy="21867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809043" y="4678781"/>
            <a:ext cx="3257588" cy="830291"/>
            <a:chOff x="0" y="0"/>
            <a:chExt cx="857965" cy="218677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809043" y="5809667"/>
            <a:ext cx="3257588" cy="830291"/>
            <a:chOff x="0" y="0"/>
            <a:chExt cx="857965" cy="218677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/>
            </a:solidFill>
            <a:ln cap="rnd">
              <a:noFill/>
              <a:prstDash val="solid"/>
              <a:round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809043" y="6940553"/>
            <a:ext cx="3257588" cy="830291"/>
            <a:chOff x="0" y="0"/>
            <a:chExt cx="857965" cy="218677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3269834" y="6137914"/>
            <a:ext cx="173797" cy="173797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271FF"/>
            </a:solidFill>
          </p:spPr>
        </p:sp>
      </p:grpSp>
      <p:sp>
        <p:nvSpPr>
          <p:cNvPr id="23" name="Freeform 23"/>
          <p:cNvSpPr/>
          <p:nvPr/>
        </p:nvSpPr>
        <p:spPr>
          <a:xfrm>
            <a:off x="4609885" y="1866317"/>
            <a:ext cx="5909279" cy="6848024"/>
          </a:xfrm>
          <a:custGeom>
            <a:avLst/>
            <a:gdLst/>
            <a:ahLst/>
            <a:cxnLst/>
            <a:rect l="l" t="t" r="r" b="b"/>
            <a:pathLst>
              <a:path w="5909279" h="6848024">
                <a:moveTo>
                  <a:pt x="0" y="0"/>
                </a:moveTo>
                <a:lnTo>
                  <a:pt x="5909279" y="0"/>
                </a:lnTo>
                <a:lnTo>
                  <a:pt x="5909279" y="6848024"/>
                </a:lnTo>
                <a:lnTo>
                  <a:pt x="0" y="68480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4" name="TextBox 24"/>
          <p:cNvSpPr txBox="1"/>
          <p:nvPr/>
        </p:nvSpPr>
        <p:spPr>
          <a:xfrm>
            <a:off x="4938218" y="1079790"/>
            <a:ext cx="8222728" cy="60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99"/>
              </a:lnSpc>
              <a:spcBef>
                <a:spcPct val="0"/>
              </a:spcBef>
            </a:pPr>
            <a:r>
              <a:rPr lang="en-US" sz="3999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블록 설명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4487426" y="9258300"/>
            <a:ext cx="3085099" cy="209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1680"/>
              </a:lnSpc>
              <a:spcBef>
                <a:spcPct val="0"/>
              </a:spcBef>
            </a:pPr>
            <a:r>
              <a:rPr lang="en-US" sz="1400" spc="266">
                <a:solidFill>
                  <a:srgbClr val="12127D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42015037 유지한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242398" y="3831056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앱 설명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242398" y="2689279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주제 선정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242398" y="4968735"/>
            <a:ext cx="1875036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디자이너 설명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242398" y="6099621"/>
            <a:ext cx="1936942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5371FF"/>
                </a:solidFill>
                <a:latin typeface="TDTD평고딕"/>
                <a:ea typeface="TDTD평고딕"/>
                <a:cs typeface="TDTD평고딕"/>
                <a:sym typeface="TDTD평고딕"/>
              </a:rPr>
              <a:t>블록 설명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242398" y="7222348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실행 영상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921985" y="789849"/>
            <a:ext cx="1946101" cy="560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303"/>
              </a:lnSpc>
            </a:pPr>
            <a:r>
              <a:rPr lang="en-US" sz="1599" spc="127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INTERVIEW PRESENTATION 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1062089" y="4555348"/>
            <a:ext cx="6641246" cy="2676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URL 설정: 기상청 RSS 데이터를 가져올 URL을 설정</a:t>
            </a:r>
          </a:p>
          <a:p>
            <a:pPr algn="ctr">
              <a:lnSpc>
                <a:spcPts val="2160"/>
              </a:lnSpc>
              <a:spcBef>
                <a:spcPct val="0"/>
              </a:spcBef>
            </a:pPr>
            <a:endParaRPr lang="en-US" sz="1800">
              <a:solidFill>
                <a:srgbClr val="000000"/>
              </a:solidFill>
              <a:latin typeface="TDTD평고딕"/>
              <a:ea typeface="TDTD평고딕"/>
              <a:cs typeface="TDTD평고딕"/>
              <a:sym typeface="TDTD평고딕"/>
            </a:endParaRP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리스트 생성: 날씨 정보를 저장할 리스트를 생성</a:t>
            </a:r>
          </a:p>
          <a:p>
            <a:pPr algn="ctr">
              <a:lnSpc>
                <a:spcPts val="2160"/>
              </a:lnSpc>
              <a:spcBef>
                <a:spcPct val="0"/>
              </a:spcBef>
            </a:pPr>
            <a:endParaRPr lang="en-US" sz="1800">
              <a:solidFill>
                <a:srgbClr val="000000"/>
              </a:solidFill>
              <a:latin typeface="TDTD평고딕"/>
              <a:ea typeface="TDTD평고딕"/>
              <a:cs typeface="TDTD평고딕"/>
              <a:sym typeface="TDTD평고딕"/>
            </a:endParaRP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데이터 가져오기: 설정된 URL의 데이터를 가져옴</a:t>
            </a:r>
          </a:p>
          <a:p>
            <a:pPr algn="ctr">
              <a:lnSpc>
                <a:spcPts val="2160"/>
              </a:lnSpc>
              <a:spcBef>
                <a:spcPct val="0"/>
              </a:spcBef>
            </a:pPr>
            <a:endParaRPr lang="en-US" sz="1800">
              <a:solidFill>
                <a:srgbClr val="000000"/>
              </a:solidFill>
              <a:latin typeface="TDTD평고딕"/>
              <a:ea typeface="TDTD평고딕"/>
              <a:cs typeface="TDTD평고딕"/>
              <a:sym typeface="TDTD평고딕"/>
            </a:endParaRP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데이터 파싱: 가져온 RSS 데이터에서 필요한 날씨 정보(시간, 기온 등)를 추출</a:t>
            </a:r>
          </a:p>
          <a:p>
            <a:pPr algn="ctr">
              <a:lnSpc>
                <a:spcPts val="2160"/>
              </a:lnSpc>
              <a:spcBef>
                <a:spcPct val="0"/>
              </a:spcBef>
            </a:pPr>
            <a:endParaRPr lang="en-US" sz="1800">
              <a:solidFill>
                <a:srgbClr val="000000"/>
              </a:solidFill>
              <a:latin typeface="TDTD평고딕"/>
              <a:ea typeface="TDTD평고딕"/>
              <a:cs typeface="TDTD평고딕"/>
              <a:sym typeface="TDTD평고딕"/>
            </a:endParaRP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리스트에 저장: 추출된 날씨 정보를 미리 생성한 리스트에 저장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3160946" y="3190950"/>
            <a:ext cx="2123033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전체적인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동작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흐름</a:t>
            </a:r>
            <a:endParaRPr lang="en-US" sz="1800" dirty="0">
              <a:solidFill>
                <a:srgbClr val="000000"/>
              </a:solidFill>
              <a:latin typeface="TDTD평고딕"/>
              <a:ea typeface="TDTD평고딕"/>
              <a:cs typeface="TDTD평고딕"/>
              <a:sym typeface="TDTD평고딕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0" y="0"/>
            <a:ext cx="3652123" cy="10287000"/>
            <a:chOff x="0" y="0"/>
            <a:chExt cx="961876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61876" cy="2709333"/>
            </a:xfrm>
            <a:custGeom>
              <a:avLst/>
              <a:gdLst/>
              <a:ahLst/>
              <a:cxnLst/>
              <a:rect l="l" t="t" r="r" b="b"/>
              <a:pathLst>
                <a:path w="961876" h="2709333">
                  <a:moveTo>
                    <a:pt x="0" y="0"/>
                  </a:moveTo>
                  <a:lnTo>
                    <a:pt x="961876" y="0"/>
                  </a:lnTo>
                  <a:lnTo>
                    <a:pt x="96187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961876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5501427" y="3239475"/>
            <a:ext cx="2732056" cy="3156787"/>
          </a:xfrm>
          <a:custGeom>
            <a:avLst/>
            <a:gdLst/>
            <a:ahLst/>
            <a:cxnLst/>
            <a:rect l="l" t="t" r="r" b="b"/>
            <a:pathLst>
              <a:path w="2732056" h="3156787">
                <a:moveTo>
                  <a:pt x="0" y="0"/>
                </a:moveTo>
                <a:lnTo>
                  <a:pt x="2732056" y="0"/>
                </a:lnTo>
                <a:lnTo>
                  <a:pt x="2732056" y="3156787"/>
                </a:lnTo>
                <a:lnTo>
                  <a:pt x="0" y="31567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809043" y="2417008"/>
            <a:ext cx="3257588" cy="830291"/>
            <a:chOff x="0" y="0"/>
            <a:chExt cx="857965" cy="21867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809043" y="3547894"/>
            <a:ext cx="3257588" cy="830291"/>
            <a:chOff x="0" y="0"/>
            <a:chExt cx="857965" cy="21867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242398" y="2689279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5371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주제 선정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42398" y="3831056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앱 설명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809043" y="4678781"/>
            <a:ext cx="3257588" cy="830291"/>
            <a:chOff x="0" y="0"/>
            <a:chExt cx="857965" cy="218677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809043" y="5809667"/>
            <a:ext cx="3257588" cy="830291"/>
            <a:chOff x="0" y="0"/>
            <a:chExt cx="857965" cy="218677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809043" y="6940553"/>
            <a:ext cx="3257588" cy="830291"/>
            <a:chOff x="0" y="0"/>
            <a:chExt cx="857965" cy="218677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3269834" y="2745255"/>
            <a:ext cx="173797" cy="173797"/>
            <a:chOff x="0" y="0"/>
            <a:chExt cx="6350000" cy="63500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271FF"/>
            </a:solidFill>
          </p:spPr>
        </p:sp>
      </p:grpSp>
      <p:sp>
        <p:nvSpPr>
          <p:cNvPr id="25" name="TextBox 25"/>
          <p:cNvSpPr txBox="1"/>
          <p:nvPr/>
        </p:nvSpPr>
        <p:spPr>
          <a:xfrm>
            <a:off x="1242398" y="4968735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디자이너 설명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242398" y="6099621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블록 설명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242398" y="7222348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실행 영상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4487426" y="9258300"/>
            <a:ext cx="3085099" cy="209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1680"/>
              </a:lnSpc>
              <a:spcBef>
                <a:spcPct val="0"/>
              </a:spcBef>
            </a:pPr>
            <a:r>
              <a:rPr lang="en-US" sz="1400" spc="266">
                <a:solidFill>
                  <a:srgbClr val="12127D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42015037 유지한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921985" y="789849"/>
            <a:ext cx="1946101" cy="560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303"/>
              </a:lnSpc>
            </a:pPr>
            <a:r>
              <a:rPr lang="en-US" sz="1599" spc="127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INTERVIEW PRESENTATION 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9290114" y="3190149"/>
            <a:ext cx="8291936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en-US" sz="2400" spc="-45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Ball 게임 이후</a:t>
            </a:r>
          </a:p>
        </p:txBody>
      </p:sp>
      <p:sp>
        <p:nvSpPr>
          <p:cNvPr id="31" name="AutoShape 31"/>
          <p:cNvSpPr/>
          <p:nvPr/>
        </p:nvSpPr>
        <p:spPr>
          <a:xfrm>
            <a:off x="4760459" y="8962478"/>
            <a:ext cx="12821592" cy="0"/>
          </a:xfrm>
          <a:prstGeom prst="line">
            <a:avLst/>
          </a:prstGeom>
          <a:ln w="9525" cap="rnd">
            <a:solidFill>
              <a:srgbClr val="5271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2" name="TextBox 32"/>
          <p:cNvSpPr txBox="1"/>
          <p:nvPr/>
        </p:nvSpPr>
        <p:spPr>
          <a:xfrm>
            <a:off x="5032636" y="1079790"/>
            <a:ext cx="8222728" cy="60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99"/>
              </a:lnSpc>
              <a:spcBef>
                <a:spcPct val="0"/>
              </a:spcBef>
            </a:pPr>
            <a:r>
              <a:rPr lang="en-US" sz="3999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주제 선정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9290114" y="4201580"/>
            <a:ext cx="7755488" cy="36571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172"/>
              </a:lnSpc>
            </a:pPr>
            <a:r>
              <a:rPr lang="en-US" sz="1899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처음</a:t>
            </a:r>
            <a:r>
              <a:rPr lang="en-US" sz="1899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IOT </a:t>
            </a:r>
            <a:r>
              <a:rPr lang="en-US" sz="1899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기술과</a:t>
            </a:r>
            <a:r>
              <a:rPr lang="en-US" sz="1899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899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스포츠</a:t>
            </a:r>
            <a:r>
              <a:rPr lang="en-US" sz="1899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899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융합</a:t>
            </a:r>
            <a:r>
              <a:rPr lang="en-US" sz="1899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899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가능성에</a:t>
            </a:r>
            <a:r>
              <a:rPr lang="en-US" sz="1899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899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주목하여</a:t>
            </a:r>
            <a:r>
              <a:rPr lang="en-US" sz="1899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899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ball게임을</a:t>
            </a:r>
            <a:r>
              <a:rPr lang="en-US" sz="1899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899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주제로</a:t>
            </a:r>
            <a:r>
              <a:rPr lang="en-US" sz="1899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899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선정했으나</a:t>
            </a:r>
            <a:r>
              <a:rPr lang="en-US" sz="1899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899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IOT애</a:t>
            </a:r>
            <a:r>
              <a:rPr lang="en-US" sz="1899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899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대한</a:t>
            </a:r>
            <a:r>
              <a:rPr lang="en-US" sz="1899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899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기술적</a:t>
            </a:r>
            <a:r>
              <a:rPr lang="en-US" sz="1899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899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관점에</a:t>
            </a:r>
            <a:r>
              <a:rPr lang="en-US" sz="1899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899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대해</a:t>
            </a:r>
            <a:r>
              <a:rPr lang="en-US" sz="1899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899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다룰</a:t>
            </a:r>
            <a:r>
              <a:rPr lang="en-US" sz="1899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수 </a:t>
            </a:r>
            <a:r>
              <a:rPr lang="en-US" sz="1899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있는</a:t>
            </a:r>
            <a:r>
              <a:rPr lang="en-US" sz="1899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899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범위가</a:t>
            </a:r>
            <a:r>
              <a:rPr lang="en-US" sz="1899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899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지나치게</a:t>
            </a:r>
            <a:r>
              <a:rPr lang="en-US" sz="1899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899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좁아지고</a:t>
            </a:r>
            <a:r>
              <a:rPr lang="en-US" sz="1899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899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IOT자체가</a:t>
            </a:r>
            <a:r>
              <a:rPr lang="en-US" sz="1899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899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다양한</a:t>
            </a:r>
            <a:r>
              <a:rPr lang="en-US" sz="1899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899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산업과</a:t>
            </a:r>
            <a:r>
              <a:rPr lang="en-US" sz="1899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899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활동에</a:t>
            </a:r>
            <a:r>
              <a:rPr lang="en-US" sz="1899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899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폭넓게</a:t>
            </a:r>
            <a:r>
              <a:rPr lang="en-US" sz="1899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899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활용될</a:t>
            </a:r>
            <a:r>
              <a:rPr lang="en-US" sz="1899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수 </a:t>
            </a:r>
            <a:r>
              <a:rPr lang="en-US" sz="1899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있는</a:t>
            </a:r>
            <a:r>
              <a:rPr lang="en-US" sz="1899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899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기술이다보니</a:t>
            </a:r>
            <a:r>
              <a:rPr lang="en-US" sz="1899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899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스포츠</a:t>
            </a:r>
            <a:r>
              <a:rPr lang="en-US" sz="1899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899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이외에</a:t>
            </a:r>
            <a:r>
              <a:rPr lang="en-US" sz="1899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899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더욱</a:t>
            </a:r>
            <a:r>
              <a:rPr lang="en-US" sz="1899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899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적용</a:t>
            </a:r>
            <a:r>
              <a:rPr lang="en-US" sz="1899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899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가능한</a:t>
            </a:r>
            <a:r>
              <a:rPr lang="en-US" sz="1899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899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기술이</a:t>
            </a:r>
            <a:r>
              <a:rPr lang="en-US" sz="1899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899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많다</a:t>
            </a:r>
            <a:r>
              <a:rPr lang="en-US" sz="1899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899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생각이</a:t>
            </a:r>
            <a:r>
              <a:rPr lang="en-US" sz="1899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899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들기도하였습니다</a:t>
            </a:r>
            <a:r>
              <a:rPr lang="en-US" sz="1899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. </a:t>
            </a:r>
          </a:p>
          <a:p>
            <a:pPr marL="0" lvl="0" indent="0" algn="l">
              <a:lnSpc>
                <a:spcPts val="3172"/>
              </a:lnSpc>
            </a:pPr>
            <a:r>
              <a:rPr lang="en-US" sz="1899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초기</a:t>
            </a:r>
            <a:r>
              <a:rPr lang="en-US" sz="1899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899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주제였던</a:t>
            </a:r>
            <a:r>
              <a:rPr lang="en-US" sz="1899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899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농구</a:t>
            </a:r>
            <a:r>
              <a:rPr lang="en-US" sz="1899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899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게임</a:t>
            </a:r>
            <a:r>
              <a:rPr lang="en-US" sz="1899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899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중심의</a:t>
            </a:r>
            <a:r>
              <a:rPr lang="en-US" sz="1899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899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접근은</a:t>
            </a:r>
            <a:r>
              <a:rPr lang="en-US" sz="1899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IoT </a:t>
            </a:r>
            <a:r>
              <a:rPr lang="en-US" sz="1899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기술의</a:t>
            </a:r>
            <a:r>
              <a:rPr lang="en-US" sz="1899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899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잠재력을</a:t>
            </a:r>
            <a:r>
              <a:rPr lang="en-US" sz="1899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899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충분히</a:t>
            </a:r>
            <a:r>
              <a:rPr lang="en-US" sz="1899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899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보여주기에</a:t>
            </a:r>
            <a:r>
              <a:rPr lang="en-US" sz="1899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899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적합하지</a:t>
            </a:r>
            <a:r>
              <a:rPr lang="en-US" sz="1899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899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않아</a:t>
            </a:r>
            <a:r>
              <a:rPr lang="en-US" sz="1899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899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주제를</a:t>
            </a:r>
            <a:r>
              <a:rPr lang="en-US" sz="1899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899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바꾸어</a:t>
            </a:r>
            <a:r>
              <a:rPr lang="en-US" sz="1899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IoT </a:t>
            </a:r>
            <a:r>
              <a:rPr lang="en-US" sz="1899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기술의</a:t>
            </a:r>
            <a:r>
              <a:rPr lang="en-US" sz="1899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899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전반적인</a:t>
            </a:r>
            <a:r>
              <a:rPr lang="en-US" sz="1899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899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활용</a:t>
            </a:r>
            <a:r>
              <a:rPr lang="en-US" sz="1899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899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사럐와</a:t>
            </a:r>
            <a:r>
              <a:rPr lang="en-US" sz="1899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899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혁신</a:t>
            </a:r>
            <a:r>
              <a:rPr lang="en-US" sz="1899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899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가능성에</a:t>
            </a:r>
            <a:r>
              <a:rPr lang="en-US" sz="1899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899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초점을</a:t>
            </a:r>
            <a:r>
              <a:rPr lang="en-US" sz="1899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899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맞추어</a:t>
            </a:r>
            <a:r>
              <a:rPr lang="en-US" sz="1899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899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다양한</a:t>
            </a:r>
            <a:r>
              <a:rPr lang="en-US" sz="1899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899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관점에서</a:t>
            </a:r>
            <a:r>
              <a:rPr lang="en-US" sz="1899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899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IoT가</a:t>
            </a:r>
            <a:r>
              <a:rPr lang="en-US" sz="1899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899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가능하도록</a:t>
            </a:r>
            <a:r>
              <a:rPr lang="en-US" sz="1899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899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선정하였습니다</a:t>
            </a:r>
            <a:r>
              <a:rPr lang="en-US" sz="1899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.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4760459" y="8962478"/>
            <a:ext cx="12821592" cy="0"/>
          </a:xfrm>
          <a:prstGeom prst="line">
            <a:avLst/>
          </a:prstGeom>
          <a:ln w="9525" cap="rnd">
            <a:solidFill>
              <a:srgbClr val="5271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 rot="-10800000">
            <a:off x="0" y="0"/>
            <a:ext cx="3652123" cy="10287000"/>
            <a:chOff x="0" y="0"/>
            <a:chExt cx="961876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61876" cy="2709333"/>
            </a:xfrm>
            <a:custGeom>
              <a:avLst/>
              <a:gdLst/>
              <a:ahLst/>
              <a:cxnLst/>
              <a:rect l="l" t="t" r="r" b="b"/>
              <a:pathLst>
                <a:path w="961876" h="2709333">
                  <a:moveTo>
                    <a:pt x="0" y="0"/>
                  </a:moveTo>
                  <a:lnTo>
                    <a:pt x="961876" y="0"/>
                  </a:lnTo>
                  <a:lnTo>
                    <a:pt x="96187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961876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809043" y="2417008"/>
            <a:ext cx="3257588" cy="830291"/>
            <a:chOff x="0" y="0"/>
            <a:chExt cx="857965" cy="21867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809043" y="3547894"/>
            <a:ext cx="3257588" cy="830291"/>
            <a:chOff x="0" y="0"/>
            <a:chExt cx="857965" cy="21867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809043" y="4678781"/>
            <a:ext cx="3257588" cy="830291"/>
            <a:chOff x="0" y="0"/>
            <a:chExt cx="857965" cy="218677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809043" y="5809667"/>
            <a:ext cx="3257588" cy="830291"/>
            <a:chOff x="0" y="0"/>
            <a:chExt cx="857965" cy="218677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/>
            </a:solidFill>
            <a:ln cap="rnd">
              <a:noFill/>
              <a:prstDash val="solid"/>
              <a:round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809043" y="6940553"/>
            <a:ext cx="3257588" cy="830291"/>
            <a:chOff x="0" y="0"/>
            <a:chExt cx="857965" cy="218677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3269834" y="6137914"/>
            <a:ext cx="173797" cy="173797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271FF"/>
            </a:solidFill>
          </p:spPr>
        </p:sp>
      </p:grpSp>
      <p:sp>
        <p:nvSpPr>
          <p:cNvPr id="23" name="Freeform 23"/>
          <p:cNvSpPr/>
          <p:nvPr/>
        </p:nvSpPr>
        <p:spPr>
          <a:xfrm>
            <a:off x="7164942" y="1746272"/>
            <a:ext cx="7322485" cy="4433536"/>
          </a:xfrm>
          <a:custGeom>
            <a:avLst/>
            <a:gdLst/>
            <a:ahLst/>
            <a:cxnLst/>
            <a:rect l="l" t="t" r="r" b="b"/>
            <a:pathLst>
              <a:path w="7322485" h="4433536">
                <a:moveTo>
                  <a:pt x="0" y="0"/>
                </a:moveTo>
                <a:lnTo>
                  <a:pt x="7322484" y="0"/>
                </a:lnTo>
                <a:lnTo>
                  <a:pt x="7322484" y="4433536"/>
                </a:lnTo>
                <a:lnTo>
                  <a:pt x="0" y="44335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4" name="TextBox 24"/>
          <p:cNvSpPr txBox="1"/>
          <p:nvPr/>
        </p:nvSpPr>
        <p:spPr>
          <a:xfrm>
            <a:off x="4938218" y="1079790"/>
            <a:ext cx="8222728" cy="60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99"/>
              </a:lnSpc>
              <a:spcBef>
                <a:spcPct val="0"/>
              </a:spcBef>
            </a:pPr>
            <a:r>
              <a:rPr lang="en-US" sz="3999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블록 설명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4487426" y="9258300"/>
            <a:ext cx="3085099" cy="209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1680"/>
              </a:lnSpc>
              <a:spcBef>
                <a:spcPct val="0"/>
              </a:spcBef>
            </a:pPr>
            <a:r>
              <a:rPr lang="en-US" sz="1400" spc="266">
                <a:solidFill>
                  <a:srgbClr val="12127D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42015037 유지한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242398" y="3831056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앱 설명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242398" y="2689279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주제 선정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242398" y="4968735"/>
            <a:ext cx="1875036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디자이너 설명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242398" y="6099621"/>
            <a:ext cx="1936942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5371FF"/>
                </a:solidFill>
                <a:latin typeface="TDTD평고딕"/>
                <a:ea typeface="TDTD평고딕"/>
                <a:cs typeface="TDTD평고딕"/>
                <a:sym typeface="TDTD평고딕"/>
              </a:rPr>
              <a:t>블록 설명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242398" y="7222348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실행 영상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921985" y="789849"/>
            <a:ext cx="1946101" cy="560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303"/>
              </a:lnSpc>
            </a:pPr>
            <a:r>
              <a:rPr lang="en-US" sz="1599" spc="127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INTERVIEW PRESENTATION 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4161881" y="5888848"/>
            <a:ext cx="14214341" cy="2943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60"/>
              </a:lnSpc>
            </a:pP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5번째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블록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: </a:t>
            </a: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지정하기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(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레이블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시도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, first, second, ...):</a:t>
            </a: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기상청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RSS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데이터에서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파싱한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날씨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정보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중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도시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이름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, 첫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번째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시간대의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날씨</a:t>
            </a:r>
            <a:endParaRPr lang="en-US" sz="1800" dirty="0">
              <a:solidFill>
                <a:srgbClr val="000000"/>
              </a:solidFill>
              <a:latin typeface="TDTD평고딕"/>
              <a:ea typeface="TDTD평고딕"/>
              <a:cs typeface="TDTD평고딕"/>
              <a:sym typeface="TDTD평고딕"/>
            </a:endParaRP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, 두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번째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시간대의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날씨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등을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각각의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변수에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저장</a:t>
            </a:r>
            <a:endParaRPr lang="en-US" sz="1800" dirty="0">
              <a:solidFill>
                <a:srgbClr val="000000"/>
              </a:solidFill>
              <a:latin typeface="TDTD평고딕"/>
              <a:ea typeface="TDTD평고딕"/>
              <a:cs typeface="TDTD평고딕"/>
              <a:sym typeface="TDTD평고딕"/>
            </a:endParaRPr>
          </a:p>
          <a:p>
            <a:pPr algn="ctr">
              <a:lnSpc>
                <a:spcPts val="2160"/>
              </a:lnSpc>
              <a:spcBef>
                <a:spcPct val="0"/>
              </a:spcBef>
            </a:pPr>
            <a:endParaRPr lang="en-US" sz="1800" dirty="0">
              <a:solidFill>
                <a:srgbClr val="000000"/>
              </a:solidFill>
              <a:latin typeface="TDTD평고딕"/>
              <a:ea typeface="TDTD평고딕"/>
              <a:cs typeface="TDTD평고딕"/>
              <a:sym typeface="TDTD평고딕"/>
            </a:endParaRP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항목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선택하기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(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리스트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,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위치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):</a:t>
            </a: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앞서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가져온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RSS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데이터를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저장한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리스트에서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특정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위치의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값을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가져와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지정한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변수에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저장</a:t>
            </a:r>
            <a:endParaRPr lang="en-US" sz="1800" dirty="0">
              <a:solidFill>
                <a:srgbClr val="000000"/>
              </a:solidFill>
              <a:latin typeface="TDTD평고딕"/>
              <a:ea typeface="TDTD평고딕"/>
              <a:cs typeface="TDTD평고딕"/>
              <a:sym typeface="TDTD평고딕"/>
            </a:endParaRP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이를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통해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각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시간대별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날씨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정보를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개별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변수에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할당</a:t>
            </a:r>
            <a:endParaRPr lang="en-US" sz="1800" dirty="0">
              <a:solidFill>
                <a:srgbClr val="000000"/>
              </a:solidFill>
              <a:latin typeface="TDTD평고딕"/>
              <a:ea typeface="TDTD평고딕"/>
              <a:cs typeface="TDTD평고딕"/>
              <a:sym typeface="TDTD평고딕"/>
            </a:endParaRPr>
          </a:p>
          <a:p>
            <a:pPr algn="ctr">
              <a:lnSpc>
                <a:spcPts val="2160"/>
              </a:lnSpc>
              <a:spcBef>
                <a:spcPct val="0"/>
              </a:spcBef>
            </a:pPr>
            <a:endParaRPr lang="en-US" sz="1800" dirty="0">
              <a:solidFill>
                <a:srgbClr val="000000"/>
              </a:solidFill>
              <a:latin typeface="TDTD평고딕"/>
              <a:ea typeface="TDTD평고딕"/>
              <a:cs typeface="TDTD평고딕"/>
              <a:sym typeface="TDTD평고딕"/>
            </a:endParaRP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가져오기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(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전역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변수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first, second, ...):</a:t>
            </a: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선택한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값을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해당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변수에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저장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이렇게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저장된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값은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이후에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화면에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표시하거나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다른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연산에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사용</a:t>
            </a:r>
            <a:endParaRPr lang="en-US" sz="1800" dirty="0">
              <a:solidFill>
                <a:srgbClr val="000000"/>
              </a:solidFill>
              <a:latin typeface="TDTD평고딕"/>
              <a:ea typeface="TDTD평고딕"/>
              <a:cs typeface="TDTD평고딕"/>
              <a:sym typeface="TDTD평고딕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4760459" y="8962478"/>
            <a:ext cx="12821592" cy="0"/>
          </a:xfrm>
          <a:prstGeom prst="line">
            <a:avLst/>
          </a:prstGeom>
          <a:ln w="9525" cap="rnd">
            <a:solidFill>
              <a:srgbClr val="5271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 rot="-10800000">
            <a:off x="0" y="0"/>
            <a:ext cx="3652123" cy="10287000"/>
            <a:chOff x="0" y="0"/>
            <a:chExt cx="961876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61876" cy="2709333"/>
            </a:xfrm>
            <a:custGeom>
              <a:avLst/>
              <a:gdLst/>
              <a:ahLst/>
              <a:cxnLst/>
              <a:rect l="l" t="t" r="r" b="b"/>
              <a:pathLst>
                <a:path w="961876" h="2709333">
                  <a:moveTo>
                    <a:pt x="0" y="0"/>
                  </a:moveTo>
                  <a:lnTo>
                    <a:pt x="961876" y="0"/>
                  </a:lnTo>
                  <a:lnTo>
                    <a:pt x="96187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961876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809043" y="2417008"/>
            <a:ext cx="3257588" cy="830291"/>
            <a:chOff x="0" y="0"/>
            <a:chExt cx="857965" cy="21867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809043" y="3547894"/>
            <a:ext cx="3257588" cy="830291"/>
            <a:chOff x="0" y="0"/>
            <a:chExt cx="857965" cy="21867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809043" y="4678781"/>
            <a:ext cx="3257588" cy="830291"/>
            <a:chOff x="0" y="0"/>
            <a:chExt cx="857965" cy="218677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809043" y="5809667"/>
            <a:ext cx="3257588" cy="830291"/>
            <a:chOff x="0" y="0"/>
            <a:chExt cx="857965" cy="218677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/>
            </a:solidFill>
            <a:ln cap="rnd">
              <a:noFill/>
              <a:prstDash val="solid"/>
              <a:round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809043" y="6940553"/>
            <a:ext cx="3257588" cy="830291"/>
            <a:chOff x="0" y="0"/>
            <a:chExt cx="857965" cy="218677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3269834" y="6137914"/>
            <a:ext cx="173797" cy="173797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271FF"/>
            </a:solidFill>
          </p:spPr>
        </p:sp>
      </p:grpSp>
      <p:sp>
        <p:nvSpPr>
          <p:cNvPr id="23" name="Freeform 23"/>
          <p:cNvSpPr/>
          <p:nvPr/>
        </p:nvSpPr>
        <p:spPr>
          <a:xfrm>
            <a:off x="7164942" y="1746272"/>
            <a:ext cx="7322485" cy="4433536"/>
          </a:xfrm>
          <a:custGeom>
            <a:avLst/>
            <a:gdLst/>
            <a:ahLst/>
            <a:cxnLst/>
            <a:rect l="l" t="t" r="r" b="b"/>
            <a:pathLst>
              <a:path w="7322485" h="4433536">
                <a:moveTo>
                  <a:pt x="0" y="0"/>
                </a:moveTo>
                <a:lnTo>
                  <a:pt x="7322484" y="0"/>
                </a:lnTo>
                <a:lnTo>
                  <a:pt x="7322484" y="4433536"/>
                </a:lnTo>
                <a:lnTo>
                  <a:pt x="0" y="44335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4" name="TextBox 24"/>
          <p:cNvSpPr txBox="1"/>
          <p:nvPr/>
        </p:nvSpPr>
        <p:spPr>
          <a:xfrm>
            <a:off x="4938218" y="1079790"/>
            <a:ext cx="8222728" cy="60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99"/>
              </a:lnSpc>
              <a:spcBef>
                <a:spcPct val="0"/>
              </a:spcBef>
            </a:pPr>
            <a:r>
              <a:rPr lang="en-US" sz="3999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블록 설명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4487426" y="9258300"/>
            <a:ext cx="3085099" cy="209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1680"/>
              </a:lnSpc>
              <a:spcBef>
                <a:spcPct val="0"/>
              </a:spcBef>
            </a:pPr>
            <a:r>
              <a:rPr lang="en-US" sz="1400" spc="266">
                <a:solidFill>
                  <a:srgbClr val="12127D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42015037 유지한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242398" y="3831056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앱 설명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242398" y="2689279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주제 선정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242398" y="4968735"/>
            <a:ext cx="1875036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디자이너 설명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242398" y="6099621"/>
            <a:ext cx="1936942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5371FF"/>
                </a:solidFill>
                <a:latin typeface="TDTD평고딕"/>
                <a:ea typeface="TDTD평고딕"/>
                <a:cs typeface="TDTD평고딕"/>
                <a:sym typeface="TDTD평고딕"/>
              </a:rPr>
              <a:t>블록 설명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242398" y="7222348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실행 영상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921985" y="789849"/>
            <a:ext cx="1946101" cy="560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303"/>
              </a:lnSpc>
            </a:pPr>
            <a:r>
              <a:rPr lang="en-US" sz="1599" spc="127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INTERVIEW PRESENTATION 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5524591" y="6827869"/>
            <a:ext cx="11691342" cy="19673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데이터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파싱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: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기상청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RSS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데이터에서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필요한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날씨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정보를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추출</a:t>
            </a:r>
            <a:endParaRPr lang="en-US" sz="1800" dirty="0">
              <a:solidFill>
                <a:srgbClr val="000000"/>
              </a:solidFill>
              <a:latin typeface="TDTD평고딕"/>
              <a:ea typeface="TDTD평고딕"/>
              <a:cs typeface="TDTD평고딕"/>
              <a:sym typeface="TDTD평고딕"/>
            </a:endParaRPr>
          </a:p>
          <a:p>
            <a:pPr algn="ctr">
              <a:lnSpc>
                <a:spcPts val="2160"/>
              </a:lnSpc>
              <a:spcBef>
                <a:spcPct val="0"/>
              </a:spcBef>
            </a:pPr>
            <a:endParaRPr lang="en-US" sz="1800" dirty="0">
              <a:solidFill>
                <a:srgbClr val="000000"/>
              </a:solidFill>
              <a:latin typeface="TDTD평고딕"/>
              <a:ea typeface="TDTD평고딕"/>
              <a:cs typeface="TDTD평고딕"/>
              <a:sym typeface="TDTD평고딕"/>
            </a:endParaRP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리스트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생성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: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추출된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날씨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정보를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리스트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형태로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저장</a:t>
            </a:r>
            <a:endParaRPr lang="en-US" sz="1800" dirty="0">
              <a:solidFill>
                <a:srgbClr val="000000"/>
              </a:solidFill>
              <a:latin typeface="TDTD평고딕"/>
              <a:ea typeface="TDTD평고딕"/>
              <a:cs typeface="TDTD평고딕"/>
              <a:sym typeface="TDTD평고딕"/>
            </a:endParaRPr>
          </a:p>
          <a:p>
            <a:pPr algn="ctr">
              <a:lnSpc>
                <a:spcPts val="2160"/>
              </a:lnSpc>
              <a:spcBef>
                <a:spcPct val="0"/>
              </a:spcBef>
            </a:pPr>
            <a:endParaRPr lang="en-US" sz="1800" dirty="0">
              <a:solidFill>
                <a:srgbClr val="000000"/>
              </a:solidFill>
              <a:latin typeface="TDTD평고딕"/>
              <a:ea typeface="TDTD평고딕"/>
              <a:cs typeface="TDTD평고딕"/>
              <a:sym typeface="TDTD평고딕"/>
            </a:endParaRP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데이터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분리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: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리스트에서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각각의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날씨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정보를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분리하여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개별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변수에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저장</a:t>
            </a:r>
            <a:endParaRPr lang="en-US" sz="1800" dirty="0">
              <a:solidFill>
                <a:srgbClr val="000000"/>
              </a:solidFill>
              <a:latin typeface="TDTD평고딕"/>
              <a:ea typeface="TDTD평고딕"/>
              <a:cs typeface="TDTD평고딕"/>
              <a:sym typeface="TDTD평고딕"/>
            </a:endParaRPr>
          </a:p>
          <a:p>
            <a:pPr algn="ctr">
              <a:lnSpc>
                <a:spcPts val="2160"/>
              </a:lnSpc>
              <a:spcBef>
                <a:spcPct val="0"/>
              </a:spcBef>
            </a:pPr>
            <a:endParaRPr lang="en-US" sz="1800" dirty="0">
              <a:solidFill>
                <a:srgbClr val="000000"/>
              </a:solidFill>
              <a:latin typeface="TDTD평고딕"/>
              <a:ea typeface="TDTD평고딕"/>
              <a:cs typeface="TDTD평고딕"/>
              <a:sym typeface="TDTD평고딕"/>
            </a:endParaRP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변수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활용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: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저장된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변수를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이용하여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화면에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날씨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정보를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표시하거나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,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데이터를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분석하는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등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다양한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작업을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수행</a:t>
            </a:r>
            <a:endParaRPr lang="en-US" sz="1800" dirty="0">
              <a:solidFill>
                <a:srgbClr val="000000"/>
              </a:solidFill>
              <a:latin typeface="TDTD평고딕"/>
              <a:ea typeface="TDTD평고딕"/>
              <a:cs typeface="TDTD평고딕"/>
              <a:sym typeface="TDTD평고딕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10059489" y="6232971"/>
            <a:ext cx="2123033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전체적인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동작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흐름</a:t>
            </a:r>
            <a:endParaRPr lang="en-US" sz="1800" dirty="0">
              <a:solidFill>
                <a:srgbClr val="000000"/>
              </a:solidFill>
              <a:latin typeface="TDTD평고딕"/>
              <a:ea typeface="TDTD평고딕"/>
              <a:cs typeface="TDTD평고딕"/>
              <a:sym typeface="TDTD평고딕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4760459" y="8962478"/>
            <a:ext cx="12821592" cy="0"/>
          </a:xfrm>
          <a:prstGeom prst="line">
            <a:avLst/>
          </a:prstGeom>
          <a:ln w="9525" cap="rnd">
            <a:solidFill>
              <a:srgbClr val="5271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 rot="-10800000">
            <a:off x="0" y="0"/>
            <a:ext cx="3652123" cy="10287000"/>
            <a:chOff x="0" y="0"/>
            <a:chExt cx="961876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61876" cy="2709333"/>
            </a:xfrm>
            <a:custGeom>
              <a:avLst/>
              <a:gdLst/>
              <a:ahLst/>
              <a:cxnLst/>
              <a:rect l="l" t="t" r="r" b="b"/>
              <a:pathLst>
                <a:path w="961876" h="2709333">
                  <a:moveTo>
                    <a:pt x="0" y="0"/>
                  </a:moveTo>
                  <a:lnTo>
                    <a:pt x="961876" y="0"/>
                  </a:lnTo>
                  <a:lnTo>
                    <a:pt x="96187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961876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809043" y="2417008"/>
            <a:ext cx="3257588" cy="830291"/>
            <a:chOff x="0" y="0"/>
            <a:chExt cx="857965" cy="21867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809043" y="3547894"/>
            <a:ext cx="3257588" cy="830291"/>
            <a:chOff x="0" y="0"/>
            <a:chExt cx="857965" cy="21867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809043" y="4678781"/>
            <a:ext cx="3257588" cy="830291"/>
            <a:chOff x="0" y="0"/>
            <a:chExt cx="857965" cy="218677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809043" y="5809667"/>
            <a:ext cx="3257588" cy="830291"/>
            <a:chOff x="0" y="0"/>
            <a:chExt cx="857965" cy="218677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/>
            </a:solidFill>
            <a:ln cap="rnd">
              <a:noFill/>
              <a:prstDash val="solid"/>
              <a:round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809043" y="6940553"/>
            <a:ext cx="3257588" cy="830291"/>
            <a:chOff x="0" y="0"/>
            <a:chExt cx="857965" cy="218677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3269834" y="6137914"/>
            <a:ext cx="173797" cy="173797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271FF"/>
            </a:solidFill>
          </p:spPr>
        </p:sp>
      </p:grpSp>
      <p:sp>
        <p:nvSpPr>
          <p:cNvPr id="23" name="Freeform 23"/>
          <p:cNvSpPr/>
          <p:nvPr/>
        </p:nvSpPr>
        <p:spPr>
          <a:xfrm>
            <a:off x="6462342" y="1743438"/>
            <a:ext cx="8025085" cy="3608914"/>
          </a:xfrm>
          <a:custGeom>
            <a:avLst/>
            <a:gdLst/>
            <a:ahLst/>
            <a:cxnLst/>
            <a:rect l="l" t="t" r="r" b="b"/>
            <a:pathLst>
              <a:path w="8025085" h="3608914">
                <a:moveTo>
                  <a:pt x="0" y="0"/>
                </a:moveTo>
                <a:lnTo>
                  <a:pt x="8025084" y="0"/>
                </a:lnTo>
                <a:lnTo>
                  <a:pt x="8025084" y="3608913"/>
                </a:lnTo>
                <a:lnTo>
                  <a:pt x="0" y="36089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4" name="TextBox 24"/>
          <p:cNvSpPr txBox="1"/>
          <p:nvPr/>
        </p:nvSpPr>
        <p:spPr>
          <a:xfrm>
            <a:off x="4938218" y="1079790"/>
            <a:ext cx="8222728" cy="60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99"/>
              </a:lnSpc>
              <a:spcBef>
                <a:spcPct val="0"/>
              </a:spcBef>
            </a:pPr>
            <a:r>
              <a:rPr lang="en-US" sz="3999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블록 설명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4487426" y="9258300"/>
            <a:ext cx="3085099" cy="209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1680"/>
              </a:lnSpc>
              <a:spcBef>
                <a:spcPct val="0"/>
              </a:spcBef>
            </a:pPr>
            <a:r>
              <a:rPr lang="en-US" sz="1400" spc="266">
                <a:solidFill>
                  <a:srgbClr val="12127D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42015037 유지한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242398" y="3831056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앱 설명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242398" y="2689279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주제 선정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242398" y="4968735"/>
            <a:ext cx="1875036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디자이너 설명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242398" y="6099621"/>
            <a:ext cx="1936942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5371FF"/>
                </a:solidFill>
                <a:latin typeface="TDTD평고딕"/>
                <a:ea typeface="TDTD평고딕"/>
                <a:cs typeface="TDTD평고딕"/>
                <a:sym typeface="TDTD평고딕"/>
              </a:rPr>
              <a:t>블록 설명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242398" y="7222348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실행 영상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921985" y="789849"/>
            <a:ext cx="1946101" cy="560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303"/>
              </a:lnSpc>
            </a:pPr>
            <a:r>
              <a:rPr lang="en-US" sz="1599" spc="127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INTERVIEW PRESENTATION 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5127054" y="5235435"/>
            <a:ext cx="12132246" cy="3476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60"/>
              </a:lnSpc>
            </a:pP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6번째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블록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:</a:t>
            </a: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언제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Screen1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초기화되었을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때: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앱이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처음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실행되거나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화면이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초기화될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때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실행되는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코드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블록</a:t>
            </a:r>
            <a:endParaRPr lang="en-US" sz="1800" dirty="0">
              <a:solidFill>
                <a:srgbClr val="000000"/>
              </a:solidFill>
              <a:latin typeface="TDTD평고딕"/>
              <a:ea typeface="TDTD평고딕"/>
              <a:cs typeface="TDTD평고딕"/>
              <a:sym typeface="TDTD평고딕"/>
            </a:endParaRPr>
          </a:p>
          <a:p>
            <a:pPr algn="ctr">
              <a:lnSpc>
                <a:spcPts val="2160"/>
              </a:lnSpc>
              <a:spcBef>
                <a:spcPct val="0"/>
              </a:spcBef>
            </a:pPr>
            <a:endParaRPr lang="en-US" sz="1800" dirty="0">
              <a:solidFill>
                <a:srgbClr val="000000"/>
              </a:solidFill>
              <a:latin typeface="TDTD평고딕"/>
              <a:ea typeface="TDTD평고딕"/>
              <a:cs typeface="TDTD평고딕"/>
              <a:sym typeface="TDTD평고딕"/>
            </a:endParaRP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지정하기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(변수1,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오브젝트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, 값): 변수1이라는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변수에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오브젝트의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특정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값을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저장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</a:p>
          <a:p>
            <a:pPr algn="ctr">
              <a:lnSpc>
                <a:spcPts val="2160"/>
              </a:lnSpc>
              <a:spcBef>
                <a:spcPct val="0"/>
              </a:spcBef>
            </a:pPr>
            <a:endParaRPr lang="en-US" sz="1800" dirty="0">
              <a:solidFill>
                <a:srgbClr val="000000"/>
              </a:solidFill>
              <a:latin typeface="TDTD평고딕"/>
              <a:ea typeface="TDTD평고딕"/>
              <a:cs typeface="TDTD평고딕"/>
              <a:sym typeface="TDTD평고딕"/>
            </a:endParaRP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가져오기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(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전역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변수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리스트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):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미리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만들어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놓은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'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리스트'라는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전역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변수에서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값을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가져옴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이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리스트에는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변경될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이미지들의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이름이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순서대로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저장</a:t>
            </a:r>
            <a:endParaRPr lang="en-US" sz="1800" dirty="0">
              <a:solidFill>
                <a:srgbClr val="000000"/>
              </a:solidFill>
              <a:latin typeface="TDTD평고딕"/>
              <a:ea typeface="TDTD평고딕"/>
              <a:cs typeface="TDTD평고딕"/>
              <a:sym typeface="TDTD평고딕"/>
            </a:endParaRPr>
          </a:p>
          <a:p>
            <a:pPr algn="ctr">
              <a:lnSpc>
                <a:spcPts val="2160"/>
              </a:lnSpc>
              <a:spcBef>
                <a:spcPct val="0"/>
              </a:spcBef>
            </a:pPr>
            <a:endParaRPr lang="en-US" sz="1800" dirty="0">
              <a:solidFill>
                <a:srgbClr val="000000"/>
              </a:solidFill>
              <a:latin typeface="TDTD평고딕"/>
              <a:ea typeface="TDTD평고딕"/>
              <a:cs typeface="TDTD평고딕"/>
              <a:sym typeface="TDTD평고딕"/>
            </a:endParaRP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7번째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블록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:</a:t>
            </a: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언제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버튼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클릭했을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때: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버튼을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누르면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실행되는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코드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블록</a:t>
            </a:r>
            <a:endParaRPr lang="en-US" sz="1800" dirty="0">
              <a:solidFill>
                <a:srgbClr val="000000"/>
              </a:solidFill>
              <a:latin typeface="TDTD평고딕"/>
              <a:ea typeface="TDTD평고딕"/>
              <a:cs typeface="TDTD평고딕"/>
              <a:sym typeface="TDTD평고딕"/>
            </a:endParaRP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지정하기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(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변수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,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이미지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, 값): '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변수'라는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변수에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이미지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파일의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경로를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저장</a:t>
            </a:r>
            <a:endParaRPr lang="en-US" sz="1800" dirty="0">
              <a:solidFill>
                <a:srgbClr val="000000"/>
              </a:solidFill>
              <a:latin typeface="TDTD평고딕"/>
              <a:ea typeface="TDTD평고딕"/>
              <a:cs typeface="TDTD평고딕"/>
              <a:sym typeface="TDTD평고딕"/>
            </a:endParaRPr>
          </a:p>
          <a:p>
            <a:pPr algn="ctr">
              <a:lnSpc>
                <a:spcPts val="2160"/>
              </a:lnSpc>
              <a:spcBef>
                <a:spcPct val="0"/>
              </a:spcBef>
            </a:pPr>
            <a:endParaRPr lang="en-US" sz="1800" dirty="0">
              <a:solidFill>
                <a:srgbClr val="000000"/>
              </a:solidFill>
              <a:latin typeface="TDTD평고딕"/>
              <a:ea typeface="TDTD평고딕"/>
              <a:cs typeface="TDTD평고딕"/>
              <a:sym typeface="TDTD평고딕"/>
            </a:endParaRP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일련의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항목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선택하기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(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리스트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): '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리스트'라는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변수에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저장된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이미지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목록에서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다음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이미지를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선택</a:t>
            </a:r>
            <a:endParaRPr lang="en-US" sz="1800" dirty="0">
              <a:solidFill>
                <a:srgbClr val="000000"/>
              </a:solidFill>
              <a:latin typeface="TDTD평고딕"/>
              <a:ea typeface="TDTD평고딕"/>
              <a:cs typeface="TDTD평고딕"/>
              <a:sym typeface="TDTD평고딕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4760459" y="8962478"/>
            <a:ext cx="12821592" cy="0"/>
          </a:xfrm>
          <a:prstGeom prst="line">
            <a:avLst/>
          </a:prstGeom>
          <a:ln w="9525" cap="rnd">
            <a:solidFill>
              <a:srgbClr val="5271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 rot="-10800000">
            <a:off x="0" y="0"/>
            <a:ext cx="3652123" cy="10287000"/>
            <a:chOff x="0" y="0"/>
            <a:chExt cx="961876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61876" cy="2709333"/>
            </a:xfrm>
            <a:custGeom>
              <a:avLst/>
              <a:gdLst/>
              <a:ahLst/>
              <a:cxnLst/>
              <a:rect l="l" t="t" r="r" b="b"/>
              <a:pathLst>
                <a:path w="961876" h="2709333">
                  <a:moveTo>
                    <a:pt x="0" y="0"/>
                  </a:moveTo>
                  <a:lnTo>
                    <a:pt x="961876" y="0"/>
                  </a:lnTo>
                  <a:lnTo>
                    <a:pt x="96187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961876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809043" y="2417008"/>
            <a:ext cx="3257588" cy="830291"/>
            <a:chOff x="0" y="0"/>
            <a:chExt cx="857965" cy="21867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809043" y="3547894"/>
            <a:ext cx="3257588" cy="830291"/>
            <a:chOff x="0" y="0"/>
            <a:chExt cx="857965" cy="21867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809043" y="4678781"/>
            <a:ext cx="3257588" cy="830291"/>
            <a:chOff x="0" y="0"/>
            <a:chExt cx="857965" cy="218677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809043" y="5809667"/>
            <a:ext cx="3257588" cy="830291"/>
            <a:chOff x="0" y="0"/>
            <a:chExt cx="857965" cy="218677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/>
            </a:solidFill>
            <a:ln cap="rnd">
              <a:noFill/>
              <a:prstDash val="solid"/>
              <a:round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809043" y="6940553"/>
            <a:ext cx="3257588" cy="830291"/>
            <a:chOff x="0" y="0"/>
            <a:chExt cx="857965" cy="218677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3269834" y="6137914"/>
            <a:ext cx="173797" cy="173797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271FF"/>
            </a:solidFill>
          </p:spPr>
        </p:sp>
      </p:grpSp>
      <p:sp>
        <p:nvSpPr>
          <p:cNvPr id="23" name="Freeform 23"/>
          <p:cNvSpPr/>
          <p:nvPr/>
        </p:nvSpPr>
        <p:spPr>
          <a:xfrm>
            <a:off x="6462342" y="1743438"/>
            <a:ext cx="8025085" cy="3608914"/>
          </a:xfrm>
          <a:custGeom>
            <a:avLst/>
            <a:gdLst/>
            <a:ahLst/>
            <a:cxnLst/>
            <a:rect l="l" t="t" r="r" b="b"/>
            <a:pathLst>
              <a:path w="8025085" h="3608914">
                <a:moveTo>
                  <a:pt x="0" y="0"/>
                </a:moveTo>
                <a:lnTo>
                  <a:pt x="8025084" y="0"/>
                </a:lnTo>
                <a:lnTo>
                  <a:pt x="8025084" y="3608913"/>
                </a:lnTo>
                <a:lnTo>
                  <a:pt x="0" y="36089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4" name="TextBox 24"/>
          <p:cNvSpPr txBox="1"/>
          <p:nvPr/>
        </p:nvSpPr>
        <p:spPr>
          <a:xfrm>
            <a:off x="4938218" y="1079790"/>
            <a:ext cx="8222728" cy="60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99"/>
              </a:lnSpc>
              <a:spcBef>
                <a:spcPct val="0"/>
              </a:spcBef>
            </a:pPr>
            <a:r>
              <a:rPr lang="en-US" sz="3999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블록 설명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4487426" y="9258300"/>
            <a:ext cx="3085099" cy="209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1680"/>
              </a:lnSpc>
              <a:spcBef>
                <a:spcPct val="0"/>
              </a:spcBef>
            </a:pPr>
            <a:r>
              <a:rPr lang="en-US" sz="1400" spc="266">
                <a:solidFill>
                  <a:srgbClr val="12127D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42015037 유지한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242398" y="3831056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앱 설명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242398" y="2689279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주제 선정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242398" y="4968735"/>
            <a:ext cx="1875036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디자이너 설명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242398" y="6099621"/>
            <a:ext cx="1936942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5371FF"/>
                </a:solidFill>
                <a:latin typeface="TDTD평고딕"/>
                <a:ea typeface="TDTD평고딕"/>
                <a:cs typeface="TDTD평고딕"/>
                <a:sym typeface="TDTD평고딕"/>
              </a:rPr>
              <a:t>블록 설명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242398" y="7222348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실행 영상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921985" y="789849"/>
            <a:ext cx="1946101" cy="560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303"/>
              </a:lnSpc>
            </a:pPr>
            <a:r>
              <a:rPr lang="en-US" sz="1599" spc="127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INTERVIEW PRESENTATION 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8156810" y="6417195"/>
            <a:ext cx="4636145" cy="22494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앱이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실행되면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초기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설정이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완료</a:t>
            </a:r>
            <a:endParaRPr lang="en-US" sz="1800" dirty="0">
              <a:solidFill>
                <a:srgbClr val="000000"/>
              </a:solidFill>
              <a:latin typeface="TDTD평고딕"/>
              <a:ea typeface="TDTD평고딕"/>
              <a:cs typeface="TDTD평고딕"/>
              <a:sym typeface="TDTD평고딕"/>
            </a:endParaRPr>
          </a:p>
          <a:p>
            <a:pPr algn="ctr">
              <a:lnSpc>
                <a:spcPts val="2160"/>
              </a:lnSpc>
              <a:spcBef>
                <a:spcPct val="0"/>
              </a:spcBef>
            </a:pPr>
            <a:endParaRPr lang="en-US" sz="1800" dirty="0">
              <a:solidFill>
                <a:srgbClr val="000000"/>
              </a:solidFill>
              <a:latin typeface="TDTD평고딕"/>
              <a:ea typeface="TDTD평고딕"/>
              <a:cs typeface="TDTD평고딕"/>
              <a:sym typeface="TDTD평고딕"/>
            </a:endParaRP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사용자가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버튼을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누르면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:</a:t>
            </a:r>
          </a:p>
          <a:p>
            <a:pPr algn="ctr">
              <a:lnSpc>
                <a:spcPts val="2160"/>
              </a:lnSpc>
              <a:spcBef>
                <a:spcPct val="0"/>
              </a:spcBef>
            </a:pPr>
            <a:endParaRPr lang="en-US" sz="1800" dirty="0">
              <a:solidFill>
                <a:srgbClr val="000000"/>
              </a:solidFill>
              <a:latin typeface="TDTD평고딕"/>
              <a:ea typeface="TDTD평고딕"/>
              <a:cs typeface="TDTD평고딕"/>
              <a:sym typeface="TDTD평고딕"/>
            </a:endParaRP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현재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표시되고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있는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이미지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정보가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업데이트</a:t>
            </a:r>
            <a:endParaRPr lang="en-US" sz="1800" dirty="0">
              <a:solidFill>
                <a:srgbClr val="000000"/>
              </a:solidFill>
              <a:latin typeface="TDTD평고딕"/>
              <a:ea typeface="TDTD평고딕"/>
              <a:cs typeface="TDTD평고딕"/>
              <a:sym typeface="TDTD평고딕"/>
            </a:endParaRP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리스트에서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다음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이미지를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선택</a:t>
            </a:r>
            <a:endParaRPr lang="en-US" sz="1800" dirty="0">
              <a:solidFill>
                <a:srgbClr val="000000"/>
              </a:solidFill>
              <a:latin typeface="TDTD평고딕"/>
              <a:ea typeface="TDTD평고딕"/>
              <a:cs typeface="TDTD평고딕"/>
              <a:sym typeface="TDTD평고딕"/>
            </a:endParaRP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선택된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이미지를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화면에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표시</a:t>
            </a:r>
            <a:endParaRPr lang="en-US" sz="1800" dirty="0">
              <a:solidFill>
                <a:srgbClr val="000000"/>
              </a:solidFill>
              <a:latin typeface="TDTD평고딕"/>
              <a:ea typeface="TDTD평고딕"/>
              <a:cs typeface="TDTD평고딕"/>
              <a:sym typeface="TDTD평고딕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9413367" y="5826587"/>
            <a:ext cx="2123033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전체적인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동작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흐름</a:t>
            </a:r>
            <a:endParaRPr lang="en-US" sz="1800" dirty="0">
              <a:solidFill>
                <a:srgbClr val="000000"/>
              </a:solidFill>
              <a:latin typeface="TDTD평고딕"/>
              <a:ea typeface="TDTD평고딕"/>
              <a:cs typeface="TDTD평고딕"/>
              <a:sym typeface="TDTD평고딕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4760459" y="8962478"/>
            <a:ext cx="12821592" cy="0"/>
          </a:xfrm>
          <a:prstGeom prst="line">
            <a:avLst/>
          </a:prstGeom>
          <a:ln w="9525" cap="rnd">
            <a:solidFill>
              <a:srgbClr val="5271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 rot="-10800000">
            <a:off x="0" y="0"/>
            <a:ext cx="3652123" cy="10287000"/>
            <a:chOff x="0" y="0"/>
            <a:chExt cx="961876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61876" cy="2709333"/>
            </a:xfrm>
            <a:custGeom>
              <a:avLst/>
              <a:gdLst/>
              <a:ahLst/>
              <a:cxnLst/>
              <a:rect l="l" t="t" r="r" b="b"/>
              <a:pathLst>
                <a:path w="961876" h="2709333">
                  <a:moveTo>
                    <a:pt x="0" y="0"/>
                  </a:moveTo>
                  <a:lnTo>
                    <a:pt x="961876" y="0"/>
                  </a:lnTo>
                  <a:lnTo>
                    <a:pt x="96187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961876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809043" y="2417008"/>
            <a:ext cx="3257588" cy="830291"/>
            <a:chOff x="0" y="0"/>
            <a:chExt cx="857965" cy="21867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809043" y="3547894"/>
            <a:ext cx="3257588" cy="830291"/>
            <a:chOff x="0" y="0"/>
            <a:chExt cx="857965" cy="21867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809043" y="4678781"/>
            <a:ext cx="3257588" cy="830291"/>
            <a:chOff x="0" y="0"/>
            <a:chExt cx="857965" cy="218677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809043" y="5809667"/>
            <a:ext cx="3257588" cy="830291"/>
            <a:chOff x="0" y="0"/>
            <a:chExt cx="857965" cy="218677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/>
            </a:solidFill>
            <a:ln cap="rnd">
              <a:noFill/>
              <a:prstDash val="solid"/>
              <a:round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809043" y="6940553"/>
            <a:ext cx="3257588" cy="830291"/>
            <a:chOff x="0" y="0"/>
            <a:chExt cx="857965" cy="218677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3269834" y="6137914"/>
            <a:ext cx="173797" cy="173797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271FF"/>
            </a:solidFill>
          </p:spPr>
        </p:sp>
      </p:grpSp>
      <p:sp>
        <p:nvSpPr>
          <p:cNvPr id="23" name="Freeform 23"/>
          <p:cNvSpPr/>
          <p:nvPr/>
        </p:nvSpPr>
        <p:spPr>
          <a:xfrm>
            <a:off x="7742618" y="2158691"/>
            <a:ext cx="6194604" cy="2984809"/>
          </a:xfrm>
          <a:custGeom>
            <a:avLst/>
            <a:gdLst/>
            <a:ahLst/>
            <a:cxnLst/>
            <a:rect l="l" t="t" r="r" b="b"/>
            <a:pathLst>
              <a:path w="6194604" h="2984809">
                <a:moveTo>
                  <a:pt x="0" y="0"/>
                </a:moveTo>
                <a:lnTo>
                  <a:pt x="6194603" y="0"/>
                </a:lnTo>
                <a:lnTo>
                  <a:pt x="6194603" y="2984809"/>
                </a:lnTo>
                <a:lnTo>
                  <a:pt x="0" y="298480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4" name="TextBox 24"/>
          <p:cNvSpPr txBox="1"/>
          <p:nvPr/>
        </p:nvSpPr>
        <p:spPr>
          <a:xfrm>
            <a:off x="4938218" y="1079790"/>
            <a:ext cx="8222728" cy="60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99"/>
              </a:lnSpc>
              <a:spcBef>
                <a:spcPct val="0"/>
              </a:spcBef>
            </a:pPr>
            <a:r>
              <a:rPr lang="en-US" sz="3999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블록 설명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4487426" y="9258300"/>
            <a:ext cx="3085099" cy="209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1680"/>
              </a:lnSpc>
              <a:spcBef>
                <a:spcPct val="0"/>
              </a:spcBef>
            </a:pPr>
            <a:r>
              <a:rPr lang="en-US" sz="1400" spc="266">
                <a:solidFill>
                  <a:srgbClr val="12127D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42015037 유지한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242398" y="3831056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앱 설명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242398" y="2689279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주제 선정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242398" y="4968735"/>
            <a:ext cx="1875036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디자이너 설명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242398" y="6099621"/>
            <a:ext cx="1936942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5371FF"/>
                </a:solidFill>
                <a:latin typeface="TDTD평고딕"/>
                <a:ea typeface="TDTD평고딕"/>
                <a:cs typeface="TDTD평고딕"/>
                <a:sym typeface="TDTD평고딕"/>
              </a:rPr>
              <a:t>블록 설명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242398" y="7222348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실행 영상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921985" y="789849"/>
            <a:ext cx="1946101" cy="560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303"/>
              </a:lnSpc>
            </a:pPr>
            <a:r>
              <a:rPr lang="en-US" sz="1599" spc="127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INTERVIEW PRESENTATION 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4938218" y="5330828"/>
            <a:ext cx="12919673" cy="2943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8번째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블록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: </a:t>
            </a:r>
          </a:p>
          <a:p>
            <a:pPr algn="ctr">
              <a:lnSpc>
                <a:spcPts val="2160"/>
              </a:lnSpc>
              <a:spcBef>
                <a:spcPct val="0"/>
              </a:spcBef>
            </a:pPr>
            <a:endParaRPr lang="en-US" sz="1800" dirty="0">
              <a:solidFill>
                <a:srgbClr val="000000"/>
              </a:solidFill>
              <a:latin typeface="TDTD평고딕"/>
              <a:ea typeface="TDTD평고딕"/>
              <a:cs typeface="TDTD평고딕"/>
              <a:sym typeface="TDTD평고딕"/>
            </a:endParaRP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전역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변수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만들기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(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시도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): '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시도'라는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이름의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전역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변수를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생성이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변역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변수는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여러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블록에서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공통으로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사용될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수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있는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변수</a:t>
            </a:r>
            <a:endParaRPr lang="en-US" sz="1800" dirty="0">
              <a:solidFill>
                <a:srgbClr val="000000"/>
              </a:solidFill>
              <a:latin typeface="TDTD평고딕"/>
              <a:ea typeface="TDTD평고딕"/>
              <a:cs typeface="TDTD평고딕"/>
              <a:sym typeface="TDTD평고딕"/>
            </a:endParaRPr>
          </a:p>
          <a:p>
            <a:pPr algn="ctr">
              <a:lnSpc>
                <a:spcPts val="2160"/>
              </a:lnSpc>
              <a:spcBef>
                <a:spcPct val="0"/>
              </a:spcBef>
            </a:pPr>
            <a:endParaRPr lang="en-US" sz="1800" dirty="0">
              <a:solidFill>
                <a:srgbClr val="000000"/>
              </a:solidFill>
              <a:latin typeface="TDTD평고딕"/>
              <a:ea typeface="TDTD평고딕"/>
              <a:cs typeface="TDTD평고딕"/>
              <a:sym typeface="TDTD평고딕"/>
            </a:endParaRP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리스트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만들기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(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서울특별시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,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경기도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,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인천광역시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,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전라남도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,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제주특별자치도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): '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시도'라는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변수에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여러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시도의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이름을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담은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리스트를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생성합니다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. 이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리스트는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이후에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특정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시도의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정보를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가져올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때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사용</a:t>
            </a:r>
            <a:endParaRPr lang="en-US" sz="1800" dirty="0">
              <a:solidFill>
                <a:srgbClr val="000000"/>
              </a:solidFill>
              <a:latin typeface="TDTD평고딕"/>
              <a:ea typeface="TDTD평고딕"/>
              <a:cs typeface="TDTD평고딕"/>
              <a:sym typeface="TDTD평고딕"/>
            </a:endParaRPr>
          </a:p>
          <a:p>
            <a:pPr algn="ctr">
              <a:lnSpc>
                <a:spcPts val="2160"/>
              </a:lnSpc>
              <a:spcBef>
                <a:spcPct val="0"/>
              </a:spcBef>
            </a:pPr>
            <a:endParaRPr lang="en-US" sz="1800" dirty="0">
              <a:solidFill>
                <a:srgbClr val="000000"/>
              </a:solidFill>
              <a:latin typeface="TDTD평고딕"/>
              <a:ea typeface="TDTD평고딕"/>
              <a:cs typeface="TDTD평고딕"/>
              <a:sym typeface="TDTD평고딕"/>
            </a:endParaRP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9번째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블록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:</a:t>
            </a:r>
          </a:p>
          <a:p>
            <a:pPr algn="ctr">
              <a:lnSpc>
                <a:spcPts val="2160"/>
              </a:lnSpc>
              <a:spcBef>
                <a:spcPct val="0"/>
              </a:spcBef>
            </a:pPr>
            <a:endParaRPr lang="en-US" sz="1800" dirty="0">
              <a:solidFill>
                <a:srgbClr val="000000"/>
              </a:solidFill>
              <a:latin typeface="TDTD평고딕"/>
              <a:ea typeface="TDTD평고딕"/>
              <a:cs typeface="TDTD평고딕"/>
              <a:sym typeface="TDTD평고딕"/>
            </a:endParaRP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전역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변수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만들기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(first): '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first'라는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이름의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전역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변수를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생성</a:t>
            </a:r>
            <a:endParaRPr lang="en-US" sz="1800" dirty="0">
              <a:solidFill>
                <a:srgbClr val="000000"/>
              </a:solidFill>
              <a:latin typeface="TDTD평고딕"/>
              <a:ea typeface="TDTD평고딕"/>
              <a:cs typeface="TDTD평고딕"/>
              <a:sym typeface="TDTD평고딕"/>
            </a:endParaRP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리스트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만들기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(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중랑구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- 1126065500, ...): '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first'라는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변수에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각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지역의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코드와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함께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지역명을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담은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리스트를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생성</a:t>
            </a:r>
            <a:endParaRPr lang="en-US" sz="1800" dirty="0">
              <a:solidFill>
                <a:srgbClr val="000000"/>
              </a:solidFill>
              <a:latin typeface="TDTD평고딕"/>
              <a:ea typeface="TDTD평고딕"/>
              <a:cs typeface="TDTD평고딕"/>
              <a:sym typeface="TDTD평고딕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5A0348-4459-CF54-47D5-83072E1203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8C4C7473-4BE2-E692-2276-39A324649AEC}"/>
              </a:ext>
            </a:extLst>
          </p:cNvPr>
          <p:cNvSpPr/>
          <p:nvPr/>
        </p:nvSpPr>
        <p:spPr>
          <a:xfrm>
            <a:off x="4760459" y="8962478"/>
            <a:ext cx="12821592" cy="0"/>
          </a:xfrm>
          <a:prstGeom prst="line">
            <a:avLst/>
          </a:prstGeom>
          <a:ln w="9525" cap="rnd">
            <a:solidFill>
              <a:srgbClr val="5271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5FC07CEE-D838-503B-F767-6C16949A8D43}"/>
              </a:ext>
            </a:extLst>
          </p:cNvPr>
          <p:cNvGrpSpPr/>
          <p:nvPr/>
        </p:nvGrpSpPr>
        <p:grpSpPr>
          <a:xfrm rot="-10800000">
            <a:off x="0" y="0"/>
            <a:ext cx="3652123" cy="10287000"/>
            <a:chOff x="0" y="0"/>
            <a:chExt cx="961876" cy="2709333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637155F7-8849-9886-EAF9-A0AA6F25EE6C}"/>
                </a:ext>
              </a:extLst>
            </p:cNvPr>
            <p:cNvSpPr/>
            <p:nvPr/>
          </p:nvSpPr>
          <p:spPr>
            <a:xfrm>
              <a:off x="0" y="0"/>
              <a:ext cx="961876" cy="2709333"/>
            </a:xfrm>
            <a:custGeom>
              <a:avLst/>
              <a:gdLst/>
              <a:ahLst/>
              <a:cxnLst/>
              <a:rect l="l" t="t" r="r" b="b"/>
              <a:pathLst>
                <a:path w="961876" h="2709333">
                  <a:moveTo>
                    <a:pt x="0" y="0"/>
                  </a:moveTo>
                  <a:lnTo>
                    <a:pt x="961876" y="0"/>
                  </a:lnTo>
                  <a:lnTo>
                    <a:pt x="96187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C359A2E6-12D1-392F-EECA-DBEB5A47D6D5}"/>
                </a:ext>
              </a:extLst>
            </p:cNvPr>
            <p:cNvSpPr txBox="1"/>
            <p:nvPr/>
          </p:nvSpPr>
          <p:spPr>
            <a:xfrm>
              <a:off x="0" y="-57150"/>
              <a:ext cx="961876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DD6FA448-FB0B-255B-55BD-BBD5CABDC22D}"/>
              </a:ext>
            </a:extLst>
          </p:cNvPr>
          <p:cNvGrpSpPr/>
          <p:nvPr/>
        </p:nvGrpSpPr>
        <p:grpSpPr>
          <a:xfrm>
            <a:off x="809043" y="2417008"/>
            <a:ext cx="3257588" cy="830291"/>
            <a:chOff x="0" y="0"/>
            <a:chExt cx="857965" cy="218677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A7082E6F-D280-B80E-4B72-40ADD519E615}"/>
                </a:ext>
              </a:extLst>
            </p:cNvPr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EC39D9F5-5851-ACAA-E492-56DD9CB59D3A}"/>
                </a:ext>
              </a:extLst>
            </p:cNvPr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9" name="Group 9">
            <a:extLst>
              <a:ext uri="{FF2B5EF4-FFF2-40B4-BE49-F238E27FC236}">
                <a16:creationId xmlns:a16="http://schemas.microsoft.com/office/drawing/2014/main" id="{CC026D9A-E0E3-4CDC-0169-0B828B18F546}"/>
              </a:ext>
            </a:extLst>
          </p:cNvPr>
          <p:cNvGrpSpPr/>
          <p:nvPr/>
        </p:nvGrpSpPr>
        <p:grpSpPr>
          <a:xfrm>
            <a:off x="809043" y="3547894"/>
            <a:ext cx="3257588" cy="830291"/>
            <a:chOff x="0" y="0"/>
            <a:chExt cx="857965" cy="218677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20E27F56-1C34-D054-4E43-C2A99DBB5DC7}"/>
                </a:ext>
              </a:extLst>
            </p:cNvPr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id="{219726E6-3C52-94BD-82DA-80C56B6DA452}"/>
                </a:ext>
              </a:extLst>
            </p:cNvPr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>
            <a:extLst>
              <a:ext uri="{FF2B5EF4-FFF2-40B4-BE49-F238E27FC236}">
                <a16:creationId xmlns:a16="http://schemas.microsoft.com/office/drawing/2014/main" id="{21D25E1D-490A-323B-B305-D38116CDF6E7}"/>
              </a:ext>
            </a:extLst>
          </p:cNvPr>
          <p:cNvGrpSpPr/>
          <p:nvPr/>
        </p:nvGrpSpPr>
        <p:grpSpPr>
          <a:xfrm>
            <a:off x="809043" y="4678781"/>
            <a:ext cx="3257588" cy="830291"/>
            <a:chOff x="0" y="0"/>
            <a:chExt cx="857965" cy="218677"/>
          </a:xfrm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C60C46D2-F503-036D-66E6-6F340792115F}"/>
                </a:ext>
              </a:extLst>
            </p:cNvPr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416F83B0-322A-DD6F-2FC4-F2A55FE5EEB0}"/>
                </a:ext>
              </a:extLst>
            </p:cNvPr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>
            <a:extLst>
              <a:ext uri="{FF2B5EF4-FFF2-40B4-BE49-F238E27FC236}">
                <a16:creationId xmlns:a16="http://schemas.microsoft.com/office/drawing/2014/main" id="{6A316AA4-CEC7-412D-2E6B-03A071669F48}"/>
              </a:ext>
            </a:extLst>
          </p:cNvPr>
          <p:cNvGrpSpPr/>
          <p:nvPr/>
        </p:nvGrpSpPr>
        <p:grpSpPr>
          <a:xfrm>
            <a:off x="809043" y="5809667"/>
            <a:ext cx="3257588" cy="830291"/>
            <a:chOff x="0" y="0"/>
            <a:chExt cx="857965" cy="218677"/>
          </a:xfrm>
        </p:grpSpPr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405DB2C3-BBEF-415A-CCD3-757746CDDA08}"/>
                </a:ext>
              </a:extLst>
            </p:cNvPr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/>
            </a:solidFill>
            <a:ln cap="rnd">
              <a:noFill/>
              <a:prstDash val="solid"/>
              <a:round/>
            </a:ln>
          </p:spPr>
        </p:sp>
        <p:sp>
          <p:nvSpPr>
            <p:cNvPr id="17" name="TextBox 17">
              <a:extLst>
                <a:ext uri="{FF2B5EF4-FFF2-40B4-BE49-F238E27FC236}">
                  <a16:creationId xmlns:a16="http://schemas.microsoft.com/office/drawing/2014/main" id="{9DF9F6CC-22B4-20A2-DDA1-E2DAE3571A68}"/>
                </a:ext>
              </a:extLst>
            </p:cNvPr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8" name="Group 18">
            <a:extLst>
              <a:ext uri="{FF2B5EF4-FFF2-40B4-BE49-F238E27FC236}">
                <a16:creationId xmlns:a16="http://schemas.microsoft.com/office/drawing/2014/main" id="{4BC08AAE-1873-1230-D4AC-19AA562F411D}"/>
              </a:ext>
            </a:extLst>
          </p:cNvPr>
          <p:cNvGrpSpPr/>
          <p:nvPr/>
        </p:nvGrpSpPr>
        <p:grpSpPr>
          <a:xfrm>
            <a:off x="809043" y="6940553"/>
            <a:ext cx="3257588" cy="830291"/>
            <a:chOff x="0" y="0"/>
            <a:chExt cx="857965" cy="218677"/>
          </a:xfrm>
        </p:grpSpPr>
        <p:sp>
          <p:nvSpPr>
            <p:cNvPr id="19" name="Freeform 19">
              <a:extLst>
                <a:ext uri="{FF2B5EF4-FFF2-40B4-BE49-F238E27FC236}">
                  <a16:creationId xmlns:a16="http://schemas.microsoft.com/office/drawing/2014/main" id="{8A578814-68F8-E64F-8B22-FB82DC5551AA}"/>
                </a:ext>
              </a:extLst>
            </p:cNvPr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</p:sp>
        <p:sp>
          <p:nvSpPr>
            <p:cNvPr id="20" name="TextBox 20">
              <a:extLst>
                <a:ext uri="{FF2B5EF4-FFF2-40B4-BE49-F238E27FC236}">
                  <a16:creationId xmlns:a16="http://schemas.microsoft.com/office/drawing/2014/main" id="{14B4AFC5-559E-5789-737E-B7F4E5D07C6B}"/>
                </a:ext>
              </a:extLst>
            </p:cNvPr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21" name="Group 21">
            <a:extLst>
              <a:ext uri="{FF2B5EF4-FFF2-40B4-BE49-F238E27FC236}">
                <a16:creationId xmlns:a16="http://schemas.microsoft.com/office/drawing/2014/main" id="{983FCCA6-C086-E233-1B8C-C2B0C88FA409}"/>
              </a:ext>
            </a:extLst>
          </p:cNvPr>
          <p:cNvGrpSpPr/>
          <p:nvPr/>
        </p:nvGrpSpPr>
        <p:grpSpPr>
          <a:xfrm>
            <a:off x="3269834" y="6137914"/>
            <a:ext cx="173797" cy="173797"/>
            <a:chOff x="0" y="0"/>
            <a:chExt cx="6350000" cy="6350000"/>
          </a:xfrm>
        </p:grpSpPr>
        <p:sp>
          <p:nvSpPr>
            <p:cNvPr id="22" name="Freeform 22">
              <a:extLst>
                <a:ext uri="{FF2B5EF4-FFF2-40B4-BE49-F238E27FC236}">
                  <a16:creationId xmlns:a16="http://schemas.microsoft.com/office/drawing/2014/main" id="{740BC52A-2B2B-0ADF-911C-9DDABFC4C999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271FF"/>
            </a:solidFill>
          </p:spPr>
        </p:sp>
      </p:grpSp>
      <p:sp>
        <p:nvSpPr>
          <p:cNvPr id="23" name="Freeform 23">
            <a:extLst>
              <a:ext uri="{FF2B5EF4-FFF2-40B4-BE49-F238E27FC236}">
                <a16:creationId xmlns:a16="http://schemas.microsoft.com/office/drawing/2014/main" id="{2D742A91-A412-91AD-B163-1CBC6115D7B9}"/>
              </a:ext>
            </a:extLst>
          </p:cNvPr>
          <p:cNvSpPr/>
          <p:nvPr/>
        </p:nvSpPr>
        <p:spPr>
          <a:xfrm>
            <a:off x="7742618" y="2158691"/>
            <a:ext cx="6194604" cy="2984809"/>
          </a:xfrm>
          <a:custGeom>
            <a:avLst/>
            <a:gdLst/>
            <a:ahLst/>
            <a:cxnLst/>
            <a:rect l="l" t="t" r="r" b="b"/>
            <a:pathLst>
              <a:path w="6194604" h="2984809">
                <a:moveTo>
                  <a:pt x="0" y="0"/>
                </a:moveTo>
                <a:lnTo>
                  <a:pt x="6194603" y="0"/>
                </a:lnTo>
                <a:lnTo>
                  <a:pt x="6194603" y="2984809"/>
                </a:lnTo>
                <a:lnTo>
                  <a:pt x="0" y="298480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4" name="TextBox 24">
            <a:extLst>
              <a:ext uri="{FF2B5EF4-FFF2-40B4-BE49-F238E27FC236}">
                <a16:creationId xmlns:a16="http://schemas.microsoft.com/office/drawing/2014/main" id="{F6C5EFBD-2212-0C17-269E-336C67F2E773}"/>
              </a:ext>
            </a:extLst>
          </p:cNvPr>
          <p:cNvSpPr txBox="1"/>
          <p:nvPr/>
        </p:nvSpPr>
        <p:spPr>
          <a:xfrm>
            <a:off x="4938218" y="1079790"/>
            <a:ext cx="8222728" cy="60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99"/>
              </a:lnSpc>
              <a:spcBef>
                <a:spcPct val="0"/>
              </a:spcBef>
            </a:pPr>
            <a:r>
              <a:rPr lang="en-US" sz="3999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블록 설명</a:t>
            </a:r>
          </a:p>
        </p:txBody>
      </p:sp>
      <p:sp>
        <p:nvSpPr>
          <p:cNvPr id="25" name="TextBox 25">
            <a:extLst>
              <a:ext uri="{FF2B5EF4-FFF2-40B4-BE49-F238E27FC236}">
                <a16:creationId xmlns:a16="http://schemas.microsoft.com/office/drawing/2014/main" id="{F3745F1E-BF73-C77B-DD5A-08F17DCE180A}"/>
              </a:ext>
            </a:extLst>
          </p:cNvPr>
          <p:cNvSpPr txBox="1"/>
          <p:nvPr/>
        </p:nvSpPr>
        <p:spPr>
          <a:xfrm>
            <a:off x="14487426" y="9258300"/>
            <a:ext cx="3085099" cy="209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1680"/>
              </a:lnSpc>
              <a:spcBef>
                <a:spcPct val="0"/>
              </a:spcBef>
            </a:pPr>
            <a:r>
              <a:rPr lang="en-US" sz="1400" spc="266">
                <a:solidFill>
                  <a:srgbClr val="12127D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42015037 유지한</a:t>
            </a:r>
          </a:p>
        </p:txBody>
      </p:sp>
      <p:sp>
        <p:nvSpPr>
          <p:cNvPr id="26" name="TextBox 26">
            <a:extLst>
              <a:ext uri="{FF2B5EF4-FFF2-40B4-BE49-F238E27FC236}">
                <a16:creationId xmlns:a16="http://schemas.microsoft.com/office/drawing/2014/main" id="{F68FB226-AA6B-7250-BF44-E8EA68CC26E1}"/>
              </a:ext>
            </a:extLst>
          </p:cNvPr>
          <p:cNvSpPr txBox="1"/>
          <p:nvPr/>
        </p:nvSpPr>
        <p:spPr>
          <a:xfrm>
            <a:off x="1242398" y="3831056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앱 설명</a:t>
            </a:r>
          </a:p>
        </p:txBody>
      </p:sp>
      <p:sp>
        <p:nvSpPr>
          <p:cNvPr id="27" name="TextBox 27">
            <a:extLst>
              <a:ext uri="{FF2B5EF4-FFF2-40B4-BE49-F238E27FC236}">
                <a16:creationId xmlns:a16="http://schemas.microsoft.com/office/drawing/2014/main" id="{5F5E99E2-07B0-BF60-41D9-3E696274AE0C}"/>
              </a:ext>
            </a:extLst>
          </p:cNvPr>
          <p:cNvSpPr txBox="1"/>
          <p:nvPr/>
        </p:nvSpPr>
        <p:spPr>
          <a:xfrm>
            <a:off x="1242398" y="2689279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주제 선정</a:t>
            </a:r>
          </a:p>
        </p:txBody>
      </p:sp>
      <p:sp>
        <p:nvSpPr>
          <p:cNvPr id="28" name="TextBox 28">
            <a:extLst>
              <a:ext uri="{FF2B5EF4-FFF2-40B4-BE49-F238E27FC236}">
                <a16:creationId xmlns:a16="http://schemas.microsoft.com/office/drawing/2014/main" id="{FD09E94C-917F-2A60-521A-9176B637787D}"/>
              </a:ext>
            </a:extLst>
          </p:cNvPr>
          <p:cNvSpPr txBox="1"/>
          <p:nvPr/>
        </p:nvSpPr>
        <p:spPr>
          <a:xfrm>
            <a:off x="1242398" y="4968735"/>
            <a:ext cx="1875036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디자이너 설명</a:t>
            </a:r>
          </a:p>
        </p:txBody>
      </p:sp>
      <p:sp>
        <p:nvSpPr>
          <p:cNvPr id="29" name="TextBox 29">
            <a:extLst>
              <a:ext uri="{FF2B5EF4-FFF2-40B4-BE49-F238E27FC236}">
                <a16:creationId xmlns:a16="http://schemas.microsoft.com/office/drawing/2014/main" id="{F885093C-538D-A426-D9AB-D9B482BDB01A}"/>
              </a:ext>
            </a:extLst>
          </p:cNvPr>
          <p:cNvSpPr txBox="1"/>
          <p:nvPr/>
        </p:nvSpPr>
        <p:spPr>
          <a:xfrm>
            <a:off x="1242398" y="6099621"/>
            <a:ext cx="1936942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5371FF"/>
                </a:solidFill>
                <a:latin typeface="TDTD평고딕"/>
                <a:ea typeface="TDTD평고딕"/>
                <a:cs typeface="TDTD평고딕"/>
                <a:sym typeface="TDTD평고딕"/>
              </a:rPr>
              <a:t>블록 설명</a:t>
            </a:r>
          </a:p>
        </p:txBody>
      </p:sp>
      <p:sp>
        <p:nvSpPr>
          <p:cNvPr id="30" name="TextBox 30">
            <a:extLst>
              <a:ext uri="{FF2B5EF4-FFF2-40B4-BE49-F238E27FC236}">
                <a16:creationId xmlns:a16="http://schemas.microsoft.com/office/drawing/2014/main" id="{77209244-AB3D-2E92-2C25-2AFC98536C29}"/>
              </a:ext>
            </a:extLst>
          </p:cNvPr>
          <p:cNvSpPr txBox="1"/>
          <p:nvPr/>
        </p:nvSpPr>
        <p:spPr>
          <a:xfrm>
            <a:off x="1242398" y="7222348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실행 영상</a:t>
            </a:r>
          </a:p>
        </p:txBody>
      </p:sp>
      <p:sp>
        <p:nvSpPr>
          <p:cNvPr id="31" name="TextBox 31">
            <a:extLst>
              <a:ext uri="{FF2B5EF4-FFF2-40B4-BE49-F238E27FC236}">
                <a16:creationId xmlns:a16="http://schemas.microsoft.com/office/drawing/2014/main" id="{0D307B03-4681-66EB-590E-938CDA1D240B}"/>
              </a:ext>
            </a:extLst>
          </p:cNvPr>
          <p:cNvSpPr txBox="1"/>
          <p:nvPr/>
        </p:nvSpPr>
        <p:spPr>
          <a:xfrm>
            <a:off x="921985" y="789849"/>
            <a:ext cx="1946101" cy="560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303"/>
              </a:lnSpc>
            </a:pPr>
            <a:r>
              <a:rPr lang="en-US" sz="1599" spc="127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INTERVIEW PRESENTATION </a:t>
            </a:r>
          </a:p>
        </p:txBody>
      </p:sp>
      <p:sp>
        <p:nvSpPr>
          <p:cNvPr id="32" name="TextBox 32">
            <a:extLst>
              <a:ext uri="{FF2B5EF4-FFF2-40B4-BE49-F238E27FC236}">
                <a16:creationId xmlns:a16="http://schemas.microsoft.com/office/drawing/2014/main" id="{4B5E71BE-1589-4357-C424-B79374344202}"/>
              </a:ext>
            </a:extLst>
          </p:cNvPr>
          <p:cNvSpPr txBox="1"/>
          <p:nvPr/>
        </p:nvSpPr>
        <p:spPr>
          <a:xfrm>
            <a:off x="5802143" y="7489048"/>
            <a:ext cx="10929491" cy="5566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첫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번째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블록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: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시도의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이름을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담은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리스트를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생성하여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'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시도'라는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변수에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저장합니다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.</a:t>
            </a: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두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번째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블록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: 각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지역의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코드와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함께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지역명을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담은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리스트를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생성하여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'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first'라는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변수에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저장합니다</a:t>
            </a:r>
            <a:endParaRPr lang="en-US" sz="1800" dirty="0">
              <a:solidFill>
                <a:srgbClr val="000000"/>
              </a:solidFill>
              <a:latin typeface="TDTD평고딕"/>
              <a:ea typeface="TDTD평고딕"/>
              <a:cs typeface="TDTD평고딕"/>
              <a:sym typeface="TDTD평고딕"/>
            </a:endParaRPr>
          </a:p>
        </p:txBody>
      </p:sp>
      <p:sp>
        <p:nvSpPr>
          <p:cNvPr id="33" name="TextBox 33">
            <a:extLst>
              <a:ext uri="{FF2B5EF4-FFF2-40B4-BE49-F238E27FC236}">
                <a16:creationId xmlns:a16="http://schemas.microsoft.com/office/drawing/2014/main" id="{BE6CACFB-32B8-D805-C368-0932D053914F}"/>
              </a:ext>
            </a:extLst>
          </p:cNvPr>
          <p:cNvSpPr txBox="1"/>
          <p:nvPr/>
        </p:nvSpPr>
        <p:spPr>
          <a:xfrm>
            <a:off x="9621090" y="6232971"/>
            <a:ext cx="2123033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전체적인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동작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흐름</a:t>
            </a:r>
            <a:endParaRPr lang="en-US" sz="1800" dirty="0">
              <a:solidFill>
                <a:srgbClr val="000000"/>
              </a:solidFill>
              <a:latin typeface="TDTD평고딕"/>
              <a:ea typeface="TDTD평고딕"/>
              <a:cs typeface="TDTD평고딕"/>
              <a:sym typeface="TDTD평고딕"/>
            </a:endParaRPr>
          </a:p>
        </p:txBody>
      </p:sp>
    </p:spTree>
    <p:extLst>
      <p:ext uri="{BB962C8B-B14F-4D97-AF65-F5344CB8AC3E}">
        <p14:creationId xmlns:p14="http://schemas.microsoft.com/office/powerpoint/2010/main" val="8137061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4760459" y="8962478"/>
            <a:ext cx="12821592" cy="0"/>
          </a:xfrm>
          <a:prstGeom prst="line">
            <a:avLst/>
          </a:prstGeom>
          <a:ln w="9525" cap="rnd">
            <a:solidFill>
              <a:srgbClr val="5271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 rot="-10800000">
            <a:off x="0" y="0"/>
            <a:ext cx="3652123" cy="10287000"/>
            <a:chOff x="0" y="0"/>
            <a:chExt cx="961876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61876" cy="2709333"/>
            </a:xfrm>
            <a:custGeom>
              <a:avLst/>
              <a:gdLst/>
              <a:ahLst/>
              <a:cxnLst/>
              <a:rect l="l" t="t" r="r" b="b"/>
              <a:pathLst>
                <a:path w="961876" h="2709333">
                  <a:moveTo>
                    <a:pt x="0" y="0"/>
                  </a:moveTo>
                  <a:lnTo>
                    <a:pt x="961876" y="0"/>
                  </a:lnTo>
                  <a:lnTo>
                    <a:pt x="96187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961876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809043" y="2417008"/>
            <a:ext cx="3257588" cy="830291"/>
            <a:chOff x="0" y="0"/>
            <a:chExt cx="857965" cy="21867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809043" y="3547894"/>
            <a:ext cx="3257588" cy="830291"/>
            <a:chOff x="0" y="0"/>
            <a:chExt cx="857965" cy="21867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809043" y="4678781"/>
            <a:ext cx="3257588" cy="830291"/>
            <a:chOff x="0" y="0"/>
            <a:chExt cx="857965" cy="218677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809043" y="5809667"/>
            <a:ext cx="3257588" cy="830291"/>
            <a:chOff x="0" y="0"/>
            <a:chExt cx="857965" cy="218677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/>
            </a:solidFill>
            <a:ln cap="rnd">
              <a:noFill/>
              <a:prstDash val="solid"/>
              <a:round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809043" y="6940553"/>
            <a:ext cx="3257588" cy="830291"/>
            <a:chOff x="0" y="0"/>
            <a:chExt cx="857965" cy="218677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3269834" y="6137914"/>
            <a:ext cx="173797" cy="173797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271FF"/>
            </a:solidFill>
          </p:spPr>
        </p:sp>
      </p:grpSp>
      <p:sp>
        <p:nvSpPr>
          <p:cNvPr id="23" name="Freeform 23"/>
          <p:cNvSpPr/>
          <p:nvPr/>
        </p:nvSpPr>
        <p:spPr>
          <a:xfrm>
            <a:off x="5176280" y="2203271"/>
            <a:ext cx="4663465" cy="6240564"/>
          </a:xfrm>
          <a:custGeom>
            <a:avLst/>
            <a:gdLst/>
            <a:ahLst/>
            <a:cxnLst/>
            <a:rect l="l" t="t" r="r" b="b"/>
            <a:pathLst>
              <a:path w="4663465" h="6240564">
                <a:moveTo>
                  <a:pt x="0" y="0"/>
                </a:moveTo>
                <a:lnTo>
                  <a:pt x="4663465" y="0"/>
                </a:lnTo>
                <a:lnTo>
                  <a:pt x="4663465" y="6240564"/>
                </a:lnTo>
                <a:lnTo>
                  <a:pt x="0" y="62405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4" name="TextBox 24"/>
          <p:cNvSpPr txBox="1"/>
          <p:nvPr/>
        </p:nvSpPr>
        <p:spPr>
          <a:xfrm>
            <a:off x="4938218" y="1079790"/>
            <a:ext cx="8222728" cy="60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99"/>
              </a:lnSpc>
              <a:spcBef>
                <a:spcPct val="0"/>
              </a:spcBef>
            </a:pPr>
            <a:r>
              <a:rPr lang="en-US" sz="3999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블록 설명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4487426" y="9258300"/>
            <a:ext cx="3085099" cy="209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1680"/>
              </a:lnSpc>
              <a:spcBef>
                <a:spcPct val="0"/>
              </a:spcBef>
            </a:pPr>
            <a:r>
              <a:rPr lang="en-US" sz="1400" spc="266">
                <a:solidFill>
                  <a:srgbClr val="12127D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42015037 유지한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242398" y="3831056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앱 설명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242398" y="2689279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주제 선정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242398" y="4968735"/>
            <a:ext cx="1875036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디자이너 설명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242398" y="6099621"/>
            <a:ext cx="1936942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5371FF"/>
                </a:solidFill>
                <a:latin typeface="TDTD평고딕"/>
                <a:ea typeface="TDTD평고딕"/>
                <a:cs typeface="TDTD평고딕"/>
                <a:sym typeface="TDTD평고딕"/>
              </a:rPr>
              <a:t>블록 설명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242398" y="7222348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실행 영상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921985" y="789849"/>
            <a:ext cx="1946101" cy="560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303"/>
              </a:lnSpc>
            </a:pPr>
            <a:r>
              <a:rPr lang="en-US" sz="1599" spc="127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INTERVIEW PRESENTATION 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0338246" y="3365946"/>
            <a:ext cx="7647875" cy="4506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60"/>
              </a:lnSpc>
            </a:pP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10번째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블록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: </a:t>
            </a: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전역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변수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만들기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(response): API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호출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결과를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저장하기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위한</a:t>
            </a:r>
            <a:endParaRPr lang="en-US" sz="1800" dirty="0">
              <a:solidFill>
                <a:srgbClr val="000000"/>
              </a:solidFill>
              <a:latin typeface="TDTD평고딕"/>
              <a:ea typeface="TDTD평고딕"/>
              <a:cs typeface="TDTD평고딕"/>
              <a:sym typeface="TDTD평고딕"/>
            </a:endParaRP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전역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변수를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생성</a:t>
            </a:r>
            <a:endParaRPr lang="en-US" sz="1800" dirty="0">
              <a:solidFill>
                <a:srgbClr val="000000"/>
              </a:solidFill>
              <a:latin typeface="TDTD평고딕"/>
              <a:ea typeface="TDTD평고딕"/>
              <a:cs typeface="TDTD평고딕"/>
              <a:sym typeface="TDTD평고딕"/>
            </a:endParaRPr>
          </a:p>
          <a:p>
            <a:pPr algn="ctr">
              <a:lnSpc>
                <a:spcPts val="2160"/>
              </a:lnSpc>
              <a:spcBef>
                <a:spcPct val="0"/>
              </a:spcBef>
            </a:pPr>
            <a:endParaRPr lang="en-US" sz="1800" dirty="0">
              <a:solidFill>
                <a:srgbClr val="000000"/>
              </a:solidFill>
              <a:latin typeface="TDTD평고딕"/>
              <a:ea typeface="TDTD평고딕"/>
              <a:cs typeface="TDTD평고딕"/>
              <a:sym typeface="TDTD평고딕"/>
            </a:endParaRP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값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가져오기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(response,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경로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): response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변수에서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특정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경로에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해당하는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값을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가져와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다른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변수에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저장</a:t>
            </a:r>
            <a:endParaRPr lang="en-US" sz="1800" dirty="0">
              <a:solidFill>
                <a:srgbClr val="000000"/>
              </a:solidFill>
              <a:latin typeface="TDTD평고딕"/>
              <a:ea typeface="TDTD평고딕"/>
              <a:cs typeface="TDTD평고딕"/>
              <a:sym typeface="TDTD평고딕"/>
            </a:endParaRP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이를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통해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API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응답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데이터에서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필요한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정보를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추출</a:t>
            </a:r>
            <a:endParaRPr lang="en-US" sz="1800" dirty="0">
              <a:solidFill>
                <a:srgbClr val="000000"/>
              </a:solidFill>
              <a:latin typeface="TDTD평고딕"/>
              <a:ea typeface="TDTD평고딕"/>
              <a:cs typeface="TDTD평고딕"/>
              <a:sym typeface="TDTD평고딕"/>
            </a:endParaRPr>
          </a:p>
          <a:p>
            <a:pPr algn="ctr">
              <a:lnSpc>
                <a:spcPts val="2160"/>
              </a:lnSpc>
              <a:spcBef>
                <a:spcPct val="0"/>
              </a:spcBef>
            </a:pPr>
            <a:endParaRPr lang="en-US" sz="1800" dirty="0">
              <a:solidFill>
                <a:srgbClr val="000000"/>
              </a:solidFill>
              <a:latin typeface="TDTD평고딕"/>
              <a:ea typeface="TDTD평고딕"/>
              <a:cs typeface="TDTD평고딕"/>
              <a:sym typeface="TDTD평고딕"/>
            </a:endParaRP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만약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~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이면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: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가져온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값이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존재하는지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여부에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따라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다른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동작을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수행</a:t>
            </a:r>
            <a:endParaRPr lang="en-US" sz="1800" dirty="0">
              <a:solidFill>
                <a:srgbClr val="000000"/>
              </a:solidFill>
              <a:latin typeface="TDTD평고딕"/>
              <a:ea typeface="TDTD평고딕"/>
              <a:cs typeface="TDTD평고딕"/>
              <a:sym typeface="TDTD평고딕"/>
            </a:endParaRP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만약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값이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없다면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"not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found"와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같은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메시지를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표시하거나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다른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처리</a:t>
            </a:r>
            <a:endParaRPr lang="en-US" sz="1800" dirty="0">
              <a:solidFill>
                <a:srgbClr val="000000"/>
              </a:solidFill>
              <a:latin typeface="TDTD평고딕"/>
              <a:ea typeface="TDTD평고딕"/>
              <a:cs typeface="TDTD평고딕"/>
              <a:sym typeface="TDTD평고딕"/>
            </a:endParaRPr>
          </a:p>
          <a:p>
            <a:pPr algn="ctr">
              <a:lnSpc>
                <a:spcPts val="2160"/>
              </a:lnSpc>
              <a:spcBef>
                <a:spcPct val="0"/>
              </a:spcBef>
            </a:pPr>
            <a:endParaRPr lang="en-US" sz="1800" dirty="0">
              <a:solidFill>
                <a:srgbClr val="000000"/>
              </a:solidFill>
              <a:latin typeface="TDTD평고딕"/>
              <a:ea typeface="TDTD평고딕"/>
              <a:cs typeface="TDTD평고딕"/>
              <a:sym typeface="TDTD평고딕"/>
            </a:endParaRP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리스트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만들기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: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여러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개의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값을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순서대로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저장하기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위한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리스트를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생성</a:t>
            </a:r>
            <a:endParaRPr lang="en-US" sz="1800" dirty="0">
              <a:solidFill>
                <a:srgbClr val="000000"/>
              </a:solidFill>
              <a:latin typeface="TDTD평고딕"/>
              <a:ea typeface="TDTD평고딕"/>
              <a:cs typeface="TDTD평고딕"/>
              <a:sym typeface="TDTD평고딕"/>
            </a:endParaRPr>
          </a:p>
          <a:p>
            <a:pPr algn="ctr">
              <a:lnSpc>
                <a:spcPts val="2160"/>
              </a:lnSpc>
              <a:spcBef>
                <a:spcPct val="0"/>
              </a:spcBef>
            </a:pPr>
            <a:endParaRPr lang="en-US" sz="1800" dirty="0">
              <a:solidFill>
                <a:srgbClr val="000000"/>
              </a:solidFill>
              <a:latin typeface="TDTD평고딕"/>
              <a:ea typeface="TDTD평고딕"/>
              <a:cs typeface="TDTD평고딕"/>
              <a:sym typeface="TDTD평고딕"/>
            </a:endParaRP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지정하기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: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변수에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특정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값을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할당합니다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.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이를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통해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추출한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데이터를</a:t>
            </a:r>
            <a:endParaRPr lang="en-US" sz="1800" dirty="0">
              <a:solidFill>
                <a:srgbClr val="000000"/>
              </a:solidFill>
              <a:latin typeface="TDTD평고딕"/>
              <a:ea typeface="TDTD평고딕"/>
              <a:cs typeface="TDTD평고딕"/>
              <a:sym typeface="TDTD평고딕"/>
            </a:endParaRP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각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변수에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저장하여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관리</a:t>
            </a:r>
            <a:endParaRPr lang="en-US" sz="1800" dirty="0">
              <a:solidFill>
                <a:srgbClr val="000000"/>
              </a:solidFill>
              <a:latin typeface="TDTD평고딕"/>
              <a:ea typeface="TDTD평고딕"/>
              <a:cs typeface="TDTD평고딕"/>
              <a:sym typeface="TDTD평고딕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4760459" y="8962478"/>
            <a:ext cx="12821592" cy="0"/>
          </a:xfrm>
          <a:prstGeom prst="line">
            <a:avLst/>
          </a:prstGeom>
          <a:ln w="9525" cap="rnd">
            <a:solidFill>
              <a:srgbClr val="5271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 rot="-10800000">
            <a:off x="0" y="0"/>
            <a:ext cx="3652123" cy="10287000"/>
            <a:chOff x="0" y="0"/>
            <a:chExt cx="961876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61876" cy="2709333"/>
            </a:xfrm>
            <a:custGeom>
              <a:avLst/>
              <a:gdLst/>
              <a:ahLst/>
              <a:cxnLst/>
              <a:rect l="l" t="t" r="r" b="b"/>
              <a:pathLst>
                <a:path w="961876" h="2709333">
                  <a:moveTo>
                    <a:pt x="0" y="0"/>
                  </a:moveTo>
                  <a:lnTo>
                    <a:pt x="961876" y="0"/>
                  </a:lnTo>
                  <a:lnTo>
                    <a:pt x="96187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961876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809043" y="2417008"/>
            <a:ext cx="3257588" cy="830291"/>
            <a:chOff x="0" y="0"/>
            <a:chExt cx="857965" cy="21867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809043" y="3547894"/>
            <a:ext cx="3257588" cy="830291"/>
            <a:chOff x="0" y="0"/>
            <a:chExt cx="857965" cy="21867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809043" y="4678781"/>
            <a:ext cx="3257588" cy="830291"/>
            <a:chOff x="0" y="0"/>
            <a:chExt cx="857965" cy="218677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809043" y="5809667"/>
            <a:ext cx="3257588" cy="830291"/>
            <a:chOff x="0" y="0"/>
            <a:chExt cx="857965" cy="218677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/>
            </a:solidFill>
            <a:ln cap="rnd">
              <a:noFill/>
              <a:prstDash val="solid"/>
              <a:round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809043" y="6940553"/>
            <a:ext cx="3257588" cy="830291"/>
            <a:chOff x="0" y="0"/>
            <a:chExt cx="857965" cy="218677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3269834" y="6137914"/>
            <a:ext cx="173797" cy="173797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271FF"/>
            </a:solidFill>
          </p:spPr>
        </p:sp>
      </p:grpSp>
      <p:sp>
        <p:nvSpPr>
          <p:cNvPr id="23" name="Freeform 23"/>
          <p:cNvSpPr/>
          <p:nvPr/>
        </p:nvSpPr>
        <p:spPr>
          <a:xfrm>
            <a:off x="5176280" y="2203271"/>
            <a:ext cx="4663465" cy="6240564"/>
          </a:xfrm>
          <a:custGeom>
            <a:avLst/>
            <a:gdLst/>
            <a:ahLst/>
            <a:cxnLst/>
            <a:rect l="l" t="t" r="r" b="b"/>
            <a:pathLst>
              <a:path w="4663465" h="6240564">
                <a:moveTo>
                  <a:pt x="0" y="0"/>
                </a:moveTo>
                <a:lnTo>
                  <a:pt x="4663465" y="0"/>
                </a:lnTo>
                <a:lnTo>
                  <a:pt x="4663465" y="6240564"/>
                </a:lnTo>
                <a:lnTo>
                  <a:pt x="0" y="62405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4" name="TextBox 24"/>
          <p:cNvSpPr txBox="1"/>
          <p:nvPr/>
        </p:nvSpPr>
        <p:spPr>
          <a:xfrm>
            <a:off x="4938218" y="1079790"/>
            <a:ext cx="8222728" cy="60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99"/>
              </a:lnSpc>
              <a:spcBef>
                <a:spcPct val="0"/>
              </a:spcBef>
            </a:pPr>
            <a:r>
              <a:rPr lang="en-US" sz="3999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블록 설명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4487426" y="9258300"/>
            <a:ext cx="3085099" cy="209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1680"/>
              </a:lnSpc>
              <a:spcBef>
                <a:spcPct val="0"/>
              </a:spcBef>
            </a:pPr>
            <a:r>
              <a:rPr lang="en-US" sz="1400" spc="266">
                <a:solidFill>
                  <a:srgbClr val="12127D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42015037 유지한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242398" y="3831056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앱 설명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242398" y="2689279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주제 선정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242398" y="4968735"/>
            <a:ext cx="1875036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디자이너 설명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242398" y="6099621"/>
            <a:ext cx="1936942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5371FF"/>
                </a:solidFill>
                <a:latin typeface="TDTD평고딕"/>
                <a:ea typeface="TDTD평고딕"/>
                <a:cs typeface="TDTD평고딕"/>
                <a:sym typeface="TDTD평고딕"/>
              </a:rPr>
              <a:t>블록 설명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242398" y="7222348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실행 영상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921985" y="789849"/>
            <a:ext cx="1946101" cy="560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303"/>
              </a:lnSpc>
            </a:pPr>
            <a:r>
              <a:rPr lang="en-US" sz="1599" spc="127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INTERVIEW PRESENTATION 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9049582" y="5681887"/>
            <a:ext cx="8957370" cy="11209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API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호출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: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외부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API를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호출하여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데이터를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가져옵니다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.</a:t>
            </a: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데이터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파싱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: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가져온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데이터에서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필요한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정보를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추출합니다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.</a:t>
            </a: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데이터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저장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: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추출된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정보를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변수나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리스트에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저장합니다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.</a:t>
            </a: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데이터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활용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: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저장된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데이터를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활용하여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화면에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표시하거나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,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다른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연산에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사용합니다</a:t>
            </a:r>
            <a:endParaRPr lang="en-US" sz="1800" dirty="0">
              <a:solidFill>
                <a:srgbClr val="000000"/>
              </a:solidFill>
              <a:latin typeface="TDTD평고딕"/>
              <a:ea typeface="TDTD평고딕"/>
              <a:cs typeface="TDTD평고딕"/>
              <a:sym typeface="TDTD평고딕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12099430" y="4235310"/>
            <a:ext cx="2123033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전체적인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동작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흐름</a:t>
            </a:r>
            <a:endParaRPr lang="en-US" sz="1800" dirty="0">
              <a:solidFill>
                <a:srgbClr val="000000"/>
              </a:solidFill>
              <a:latin typeface="TDTD평고딕"/>
              <a:ea typeface="TDTD평고딕"/>
              <a:cs typeface="TDTD평고딕"/>
              <a:sym typeface="TDTD평고딕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4760459" y="8962478"/>
            <a:ext cx="12821592" cy="0"/>
          </a:xfrm>
          <a:prstGeom prst="line">
            <a:avLst/>
          </a:prstGeom>
          <a:ln w="9525" cap="rnd">
            <a:solidFill>
              <a:srgbClr val="5271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 rot="-10800000">
            <a:off x="0" y="0"/>
            <a:ext cx="3652123" cy="10287000"/>
            <a:chOff x="0" y="0"/>
            <a:chExt cx="961876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61876" cy="2709333"/>
            </a:xfrm>
            <a:custGeom>
              <a:avLst/>
              <a:gdLst/>
              <a:ahLst/>
              <a:cxnLst/>
              <a:rect l="l" t="t" r="r" b="b"/>
              <a:pathLst>
                <a:path w="961876" h="2709333">
                  <a:moveTo>
                    <a:pt x="0" y="0"/>
                  </a:moveTo>
                  <a:lnTo>
                    <a:pt x="961876" y="0"/>
                  </a:lnTo>
                  <a:lnTo>
                    <a:pt x="96187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961876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809043" y="2417008"/>
            <a:ext cx="3257588" cy="830291"/>
            <a:chOff x="0" y="0"/>
            <a:chExt cx="857965" cy="21867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809043" y="3547894"/>
            <a:ext cx="3257588" cy="830291"/>
            <a:chOff x="0" y="0"/>
            <a:chExt cx="857965" cy="21867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809043" y="4678781"/>
            <a:ext cx="3257588" cy="830291"/>
            <a:chOff x="0" y="0"/>
            <a:chExt cx="857965" cy="218677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809043" y="5809667"/>
            <a:ext cx="3257588" cy="830291"/>
            <a:chOff x="0" y="0"/>
            <a:chExt cx="857965" cy="218677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/>
            </a:solidFill>
            <a:ln cap="rnd">
              <a:noFill/>
              <a:prstDash val="solid"/>
              <a:round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809043" y="6940553"/>
            <a:ext cx="3257588" cy="830291"/>
            <a:chOff x="0" y="0"/>
            <a:chExt cx="857965" cy="218677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3269834" y="6137914"/>
            <a:ext cx="173797" cy="173797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271FF"/>
            </a:solidFill>
          </p:spPr>
        </p:sp>
      </p:grpSp>
      <p:sp>
        <p:nvSpPr>
          <p:cNvPr id="23" name="TextBox 23"/>
          <p:cNvSpPr txBox="1"/>
          <p:nvPr/>
        </p:nvSpPr>
        <p:spPr>
          <a:xfrm>
            <a:off x="4938218" y="1079790"/>
            <a:ext cx="8222728" cy="60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99"/>
              </a:lnSpc>
              <a:spcBef>
                <a:spcPct val="0"/>
              </a:spcBef>
            </a:pPr>
            <a:r>
              <a:rPr lang="en-US" sz="3999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블록 설명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4487426" y="9258300"/>
            <a:ext cx="3085099" cy="209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1680"/>
              </a:lnSpc>
              <a:spcBef>
                <a:spcPct val="0"/>
              </a:spcBef>
            </a:pPr>
            <a:r>
              <a:rPr lang="en-US" sz="1400" spc="266">
                <a:solidFill>
                  <a:srgbClr val="12127D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42015037 유지한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242398" y="3831056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앱 설명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242398" y="2689279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주제 선정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242398" y="4968735"/>
            <a:ext cx="1875036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디자이너 설명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242398" y="6099621"/>
            <a:ext cx="1936942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5371FF"/>
                </a:solidFill>
                <a:latin typeface="TDTD평고딕"/>
                <a:ea typeface="TDTD평고딕"/>
                <a:cs typeface="TDTD평고딕"/>
                <a:sym typeface="TDTD평고딕"/>
              </a:rPr>
              <a:t>블록 설명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242398" y="7222348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실행 영상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921985" y="789849"/>
            <a:ext cx="1946101" cy="560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303"/>
              </a:lnSpc>
            </a:pPr>
            <a:r>
              <a:rPr lang="en-US" sz="1599" spc="127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INTERVIEW PRESENTATION 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4514911" y="3391720"/>
            <a:ext cx="12627533" cy="41068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58"/>
              </a:lnSpc>
              <a:spcBef>
                <a:spcPct val="0"/>
              </a:spcBef>
            </a:pPr>
            <a:r>
              <a:rPr lang="en-US" sz="2132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데이터 추출: 외부 API에서 가져온 데이터(response)에서 필요한 정보를 추출</a:t>
            </a:r>
          </a:p>
          <a:p>
            <a:pPr algn="ctr">
              <a:lnSpc>
                <a:spcPts val="2558"/>
              </a:lnSpc>
              <a:spcBef>
                <a:spcPct val="0"/>
              </a:spcBef>
            </a:pPr>
            <a:r>
              <a:rPr lang="en-US" sz="2132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이때, '경로'를 이용하여 특정 데이터에 접근</a:t>
            </a:r>
          </a:p>
          <a:p>
            <a:pPr algn="ctr">
              <a:lnSpc>
                <a:spcPts val="2558"/>
              </a:lnSpc>
              <a:spcBef>
                <a:spcPct val="0"/>
              </a:spcBef>
            </a:pPr>
            <a:r>
              <a:rPr lang="en-US" sz="2132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데이터 저장: 추출된 데이터를 변수나 리스트에 저장하여 이후에 사용 함</a:t>
            </a:r>
          </a:p>
          <a:p>
            <a:pPr algn="ctr">
              <a:lnSpc>
                <a:spcPts val="2558"/>
              </a:lnSpc>
              <a:spcBef>
                <a:spcPct val="0"/>
              </a:spcBef>
            </a:pPr>
            <a:r>
              <a:rPr lang="en-US" sz="2132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조건 분기: 만약 데이터가 존재하지 않을 경우, 다른 처리를 하도록 조건을 설정</a:t>
            </a:r>
          </a:p>
          <a:p>
            <a:pPr algn="ctr">
              <a:lnSpc>
                <a:spcPts val="2558"/>
              </a:lnSpc>
              <a:spcBef>
                <a:spcPct val="0"/>
              </a:spcBef>
            </a:pPr>
            <a:r>
              <a:rPr lang="en-US" sz="2132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리스트 생성: 여러 개의 데이터를 순서대로 저장하기 위한 리스트를 생성</a:t>
            </a:r>
          </a:p>
          <a:p>
            <a:pPr algn="ctr">
              <a:lnSpc>
                <a:spcPts val="2558"/>
              </a:lnSpc>
              <a:spcBef>
                <a:spcPct val="0"/>
              </a:spcBef>
            </a:pPr>
            <a:r>
              <a:rPr lang="en-US" sz="2132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데이터 할당: 추출된 데이터를 각 변수에 할당하여 관리</a:t>
            </a:r>
          </a:p>
          <a:p>
            <a:pPr algn="ctr">
              <a:lnSpc>
                <a:spcPts val="2558"/>
              </a:lnSpc>
              <a:spcBef>
                <a:spcPct val="0"/>
              </a:spcBef>
            </a:pPr>
            <a:endParaRPr lang="en-US" sz="2132">
              <a:solidFill>
                <a:srgbClr val="000000"/>
              </a:solidFill>
              <a:latin typeface="TDTD평고딕"/>
              <a:ea typeface="TDTD평고딕"/>
              <a:cs typeface="TDTD평고딕"/>
              <a:sym typeface="TDTD평고딕"/>
            </a:endParaRPr>
          </a:p>
          <a:p>
            <a:pPr algn="ctr">
              <a:lnSpc>
                <a:spcPts val="2558"/>
              </a:lnSpc>
              <a:spcBef>
                <a:spcPct val="0"/>
              </a:spcBef>
            </a:pPr>
            <a:r>
              <a:rPr lang="en-US" sz="2132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상세 기능 분석</a:t>
            </a:r>
          </a:p>
          <a:p>
            <a:pPr algn="ctr">
              <a:lnSpc>
                <a:spcPts val="2558"/>
              </a:lnSpc>
              <a:spcBef>
                <a:spcPct val="0"/>
              </a:spcBef>
            </a:pPr>
            <a:r>
              <a:rPr lang="en-US" sz="2132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API 데이터 가공: API에서 받아온 복잡한 데이터를 우리가 원하는 형태로 가공</a:t>
            </a:r>
          </a:p>
          <a:p>
            <a:pPr algn="ctr">
              <a:lnSpc>
                <a:spcPts val="2558"/>
              </a:lnSpc>
              <a:spcBef>
                <a:spcPct val="0"/>
              </a:spcBef>
            </a:pPr>
            <a:r>
              <a:rPr lang="en-US" sz="2132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예를 들어, 날씨 정보 API에서 온도, 습도 등 필요한 정보만 추출하여 변수에 저장</a:t>
            </a:r>
          </a:p>
          <a:p>
            <a:pPr algn="ctr">
              <a:lnSpc>
                <a:spcPts val="2558"/>
              </a:lnSpc>
              <a:spcBef>
                <a:spcPct val="0"/>
              </a:spcBef>
            </a:pPr>
            <a:r>
              <a:rPr lang="en-US" sz="2132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데이터 검증: 가져온 데이터가 유효한지 확인하고, 유효하지 않은 경우에는 적절한 처리</a:t>
            </a:r>
          </a:p>
          <a:p>
            <a:pPr algn="ctr">
              <a:lnSpc>
                <a:spcPts val="2558"/>
              </a:lnSpc>
              <a:spcBef>
                <a:spcPct val="0"/>
              </a:spcBef>
            </a:pPr>
            <a:r>
              <a:rPr lang="en-US" sz="2132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데이터 구조화: 추출된 데이터를 리스트나 다른 데이터 구조에 저장하여 체계적으로 관리</a:t>
            </a:r>
          </a:p>
          <a:p>
            <a:pPr algn="ctr">
              <a:lnSpc>
                <a:spcPts val="2558"/>
              </a:lnSpc>
              <a:spcBef>
                <a:spcPct val="0"/>
              </a:spcBef>
            </a:pPr>
            <a:r>
              <a:rPr lang="en-US" sz="2132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다양한 변수 활용: 추출된 데이터를 여러 변수에 나누어 저장하여 각각의 데이터를 개별적으로 활용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4760459" y="8962478"/>
            <a:ext cx="12821592" cy="0"/>
          </a:xfrm>
          <a:prstGeom prst="line">
            <a:avLst/>
          </a:prstGeom>
          <a:ln w="9525" cap="rnd">
            <a:solidFill>
              <a:srgbClr val="5271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 rot="-10800000">
            <a:off x="0" y="0"/>
            <a:ext cx="3652123" cy="10287000"/>
            <a:chOff x="0" y="0"/>
            <a:chExt cx="961876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61876" cy="2709333"/>
            </a:xfrm>
            <a:custGeom>
              <a:avLst/>
              <a:gdLst/>
              <a:ahLst/>
              <a:cxnLst/>
              <a:rect l="l" t="t" r="r" b="b"/>
              <a:pathLst>
                <a:path w="961876" h="2709333">
                  <a:moveTo>
                    <a:pt x="0" y="0"/>
                  </a:moveTo>
                  <a:lnTo>
                    <a:pt x="961876" y="0"/>
                  </a:lnTo>
                  <a:lnTo>
                    <a:pt x="96187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961876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809043" y="2417008"/>
            <a:ext cx="3257588" cy="830291"/>
            <a:chOff x="0" y="0"/>
            <a:chExt cx="857965" cy="21867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809043" y="3547894"/>
            <a:ext cx="3257588" cy="830291"/>
            <a:chOff x="0" y="0"/>
            <a:chExt cx="857965" cy="21867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809043" y="4678781"/>
            <a:ext cx="3257588" cy="830291"/>
            <a:chOff x="0" y="0"/>
            <a:chExt cx="857965" cy="218677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809043" y="5809667"/>
            <a:ext cx="3257588" cy="830291"/>
            <a:chOff x="0" y="0"/>
            <a:chExt cx="857965" cy="218677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/>
            </a:solidFill>
            <a:ln cap="rnd">
              <a:noFill/>
              <a:prstDash val="solid"/>
              <a:round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809043" y="6940553"/>
            <a:ext cx="3257588" cy="830291"/>
            <a:chOff x="0" y="0"/>
            <a:chExt cx="857965" cy="218677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3269834" y="6137914"/>
            <a:ext cx="173797" cy="173797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271FF"/>
            </a:solidFill>
          </p:spPr>
        </p:sp>
      </p:grpSp>
      <p:sp>
        <p:nvSpPr>
          <p:cNvPr id="23" name="Freeform 23"/>
          <p:cNvSpPr/>
          <p:nvPr/>
        </p:nvSpPr>
        <p:spPr>
          <a:xfrm>
            <a:off x="4760459" y="2066481"/>
            <a:ext cx="2860631" cy="6356958"/>
          </a:xfrm>
          <a:custGeom>
            <a:avLst/>
            <a:gdLst/>
            <a:ahLst/>
            <a:cxnLst/>
            <a:rect l="l" t="t" r="r" b="b"/>
            <a:pathLst>
              <a:path w="2860631" h="6356958">
                <a:moveTo>
                  <a:pt x="0" y="0"/>
                </a:moveTo>
                <a:lnTo>
                  <a:pt x="2860631" y="0"/>
                </a:lnTo>
                <a:lnTo>
                  <a:pt x="2860631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8142157" y="2066481"/>
            <a:ext cx="2860631" cy="6356958"/>
          </a:xfrm>
          <a:custGeom>
            <a:avLst/>
            <a:gdLst/>
            <a:ahLst/>
            <a:cxnLst/>
            <a:rect l="l" t="t" r="r" b="b"/>
            <a:pathLst>
              <a:path w="2860631" h="6356958">
                <a:moveTo>
                  <a:pt x="0" y="0"/>
                </a:moveTo>
                <a:lnTo>
                  <a:pt x="2860631" y="0"/>
                </a:lnTo>
                <a:lnTo>
                  <a:pt x="2860631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25" name="TextBox 25"/>
          <p:cNvSpPr txBox="1"/>
          <p:nvPr/>
        </p:nvSpPr>
        <p:spPr>
          <a:xfrm>
            <a:off x="4938218" y="1079790"/>
            <a:ext cx="8222728" cy="60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99"/>
              </a:lnSpc>
              <a:spcBef>
                <a:spcPct val="0"/>
              </a:spcBef>
            </a:pPr>
            <a:r>
              <a:rPr lang="ko-KR" altLang="en-US" sz="3999" dirty="0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실행 예시</a:t>
            </a:r>
            <a:endParaRPr lang="en-US" sz="3999" dirty="0">
              <a:solidFill>
                <a:srgbClr val="12127D"/>
              </a:solidFill>
              <a:latin typeface="TDTD평고딕"/>
              <a:ea typeface="TDTD평고딕"/>
              <a:cs typeface="TDTD평고딕"/>
              <a:sym typeface="TDTD평고딕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14487426" y="9258300"/>
            <a:ext cx="3085099" cy="209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1680"/>
              </a:lnSpc>
              <a:spcBef>
                <a:spcPct val="0"/>
              </a:spcBef>
            </a:pPr>
            <a:r>
              <a:rPr lang="en-US" sz="1400" spc="266">
                <a:solidFill>
                  <a:srgbClr val="12127D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42015037 유지한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242398" y="3831056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앱 설명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242398" y="2689279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주제 선정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242398" y="4968735"/>
            <a:ext cx="1875036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디자이너 설명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242398" y="6099621"/>
            <a:ext cx="1936942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5371FF"/>
                </a:solidFill>
                <a:latin typeface="TDTD평고딕"/>
                <a:ea typeface="TDTD평고딕"/>
                <a:cs typeface="TDTD평고딕"/>
                <a:sym typeface="TDTD평고딕"/>
              </a:rPr>
              <a:t>블록 설명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242398" y="7222348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실행 영상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921985" y="789849"/>
            <a:ext cx="1946101" cy="560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303"/>
              </a:lnSpc>
            </a:pPr>
            <a:r>
              <a:rPr lang="en-US" sz="1599" spc="127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INTERVIEW PRESENTATION 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3790092" y="3493726"/>
            <a:ext cx="1394668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  <a:spcBef>
                <a:spcPct val="0"/>
              </a:spcBef>
            </a:pPr>
            <a:r>
              <a:rPr lang="en-US" sz="320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목록 뷰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1296965" y="5739037"/>
            <a:ext cx="6127700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  <a:spcBef>
                <a:spcPct val="0"/>
              </a:spcBef>
            </a:pPr>
            <a:r>
              <a:rPr lang="en-US" sz="320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목록 뷰에서 각 지역의 번호 확인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0" y="0"/>
            <a:ext cx="3652123" cy="10287000"/>
            <a:chOff x="0" y="0"/>
            <a:chExt cx="961876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61876" cy="2709333"/>
            </a:xfrm>
            <a:custGeom>
              <a:avLst/>
              <a:gdLst/>
              <a:ahLst/>
              <a:cxnLst/>
              <a:rect l="l" t="t" r="r" b="b"/>
              <a:pathLst>
                <a:path w="961876" h="2709333">
                  <a:moveTo>
                    <a:pt x="0" y="0"/>
                  </a:moveTo>
                  <a:lnTo>
                    <a:pt x="961876" y="0"/>
                  </a:lnTo>
                  <a:lnTo>
                    <a:pt x="96187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961876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09043" y="2417008"/>
            <a:ext cx="3257588" cy="830291"/>
            <a:chOff x="0" y="0"/>
            <a:chExt cx="857965" cy="21867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809043" y="3547894"/>
            <a:ext cx="3257588" cy="830291"/>
            <a:chOff x="0" y="0"/>
            <a:chExt cx="857965" cy="21867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/>
            </a:solidFill>
            <a:ln cap="rnd">
              <a:noFill/>
              <a:prstDash val="solid"/>
              <a:round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242398" y="3831056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5371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앱 설명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809043" y="4678781"/>
            <a:ext cx="3257588" cy="830291"/>
            <a:chOff x="0" y="0"/>
            <a:chExt cx="857965" cy="218677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809043" y="5809667"/>
            <a:ext cx="3257588" cy="830291"/>
            <a:chOff x="0" y="0"/>
            <a:chExt cx="857965" cy="218677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809043" y="6940553"/>
            <a:ext cx="3257588" cy="830291"/>
            <a:chOff x="0" y="0"/>
            <a:chExt cx="857965" cy="218677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3269834" y="3876141"/>
            <a:ext cx="173797" cy="173797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271FF"/>
            </a:solidFill>
          </p:spPr>
        </p:sp>
      </p:grpSp>
      <p:sp>
        <p:nvSpPr>
          <p:cNvPr id="23" name="AutoShape 23"/>
          <p:cNvSpPr/>
          <p:nvPr/>
        </p:nvSpPr>
        <p:spPr>
          <a:xfrm>
            <a:off x="4760459" y="8962478"/>
            <a:ext cx="12821592" cy="0"/>
          </a:xfrm>
          <a:prstGeom prst="line">
            <a:avLst/>
          </a:prstGeom>
          <a:ln w="9525" cap="rnd">
            <a:solidFill>
              <a:srgbClr val="5271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4" name="Freeform 24"/>
          <p:cNvSpPr/>
          <p:nvPr/>
        </p:nvSpPr>
        <p:spPr>
          <a:xfrm>
            <a:off x="5248057" y="2145074"/>
            <a:ext cx="2860631" cy="6356958"/>
          </a:xfrm>
          <a:custGeom>
            <a:avLst/>
            <a:gdLst/>
            <a:ahLst/>
            <a:cxnLst/>
            <a:rect l="l" t="t" r="r" b="b"/>
            <a:pathLst>
              <a:path w="2860631" h="6356958">
                <a:moveTo>
                  <a:pt x="0" y="0"/>
                </a:moveTo>
                <a:lnTo>
                  <a:pt x="2860631" y="0"/>
                </a:lnTo>
                <a:lnTo>
                  <a:pt x="2860631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5" name="TextBox 25"/>
          <p:cNvSpPr txBox="1"/>
          <p:nvPr/>
        </p:nvSpPr>
        <p:spPr>
          <a:xfrm>
            <a:off x="1242398" y="2689279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주제 선정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242398" y="4968735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디자이너 설명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242398" y="6099621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블록 설명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242398" y="7222348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실행 영상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9290114" y="4083055"/>
            <a:ext cx="8282411" cy="4278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39"/>
              </a:lnSpc>
            </a:pPr>
            <a:r>
              <a:rPr lang="en-US" sz="1700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긴급상황에서</a:t>
            </a:r>
            <a:r>
              <a:rPr lang="en-US" sz="1700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700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자동</a:t>
            </a:r>
            <a:r>
              <a:rPr lang="en-US" sz="1700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700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제세동기</a:t>
            </a:r>
            <a:r>
              <a:rPr lang="en-US" sz="1700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(AED)를 </a:t>
            </a:r>
            <a:r>
              <a:rPr lang="en-US" sz="1700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신속하게</a:t>
            </a:r>
            <a:r>
              <a:rPr lang="en-US" sz="1700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700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찾고</a:t>
            </a:r>
            <a:r>
              <a:rPr lang="en-US" sz="1700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, </a:t>
            </a:r>
            <a:r>
              <a:rPr lang="en-US" sz="1700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사용자를</a:t>
            </a:r>
            <a:r>
              <a:rPr lang="en-US" sz="1700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700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도울</a:t>
            </a:r>
            <a:r>
              <a:rPr lang="en-US" sz="1700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수 </a:t>
            </a:r>
            <a:r>
              <a:rPr lang="en-US" sz="1700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있도록</a:t>
            </a:r>
            <a:r>
              <a:rPr lang="en-US" sz="1700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</a:p>
          <a:p>
            <a:pPr algn="l">
              <a:lnSpc>
                <a:spcPts val="2839"/>
              </a:lnSpc>
            </a:pPr>
            <a:r>
              <a:rPr lang="en-US" sz="1700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설계되었습니다</a:t>
            </a:r>
            <a:r>
              <a:rPr lang="en-US" sz="1700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.</a:t>
            </a:r>
          </a:p>
          <a:p>
            <a:pPr algn="l">
              <a:lnSpc>
                <a:spcPts val="2839"/>
              </a:lnSpc>
            </a:pPr>
            <a:endParaRPr lang="en-US" sz="1700" b="1" dirty="0">
              <a:solidFill>
                <a:srgbClr val="000000"/>
              </a:solidFill>
              <a:latin typeface="TDTD평고딕" panose="020B0600000101010101" charset="-127"/>
              <a:ea typeface="TDTD평고딕" panose="020B0600000101010101" charset="-127"/>
              <a:cs typeface="Arita Dotum Light"/>
              <a:sym typeface="Arita Dotum Light"/>
            </a:endParaRPr>
          </a:p>
          <a:p>
            <a:pPr algn="l">
              <a:lnSpc>
                <a:spcPts val="2839"/>
              </a:lnSpc>
            </a:pPr>
            <a:r>
              <a:rPr lang="en-US" sz="1700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사용자의</a:t>
            </a:r>
            <a:r>
              <a:rPr lang="en-US" sz="1700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700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현재</a:t>
            </a:r>
            <a:r>
              <a:rPr lang="en-US" sz="1700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700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위치를</a:t>
            </a:r>
            <a:r>
              <a:rPr lang="en-US" sz="1700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700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기반으로</a:t>
            </a:r>
            <a:r>
              <a:rPr lang="en-US" sz="1700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700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근처에</a:t>
            </a:r>
            <a:r>
              <a:rPr lang="en-US" sz="1700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700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설치된</a:t>
            </a:r>
            <a:r>
              <a:rPr lang="en-US" sz="1700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700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AED의</a:t>
            </a:r>
            <a:r>
              <a:rPr lang="en-US" sz="1700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700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위치를</a:t>
            </a:r>
            <a:r>
              <a:rPr lang="en-US" sz="1700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700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실시간으로</a:t>
            </a:r>
            <a:r>
              <a:rPr lang="en-US" sz="1700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700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표시가</a:t>
            </a:r>
            <a:r>
              <a:rPr lang="en-US" sz="1700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700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가능합니다</a:t>
            </a:r>
            <a:r>
              <a:rPr lang="en-US" sz="1700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.</a:t>
            </a:r>
          </a:p>
          <a:p>
            <a:pPr algn="l">
              <a:lnSpc>
                <a:spcPts val="2839"/>
              </a:lnSpc>
            </a:pPr>
            <a:r>
              <a:rPr lang="en-US" sz="1700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사용자는</a:t>
            </a:r>
            <a:r>
              <a:rPr lang="en-US" sz="1700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700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자신의</a:t>
            </a:r>
            <a:r>
              <a:rPr lang="en-US" sz="1700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700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현위치를</a:t>
            </a:r>
            <a:r>
              <a:rPr lang="en-US" sz="1700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700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문자</a:t>
            </a:r>
            <a:r>
              <a:rPr lang="en-US" sz="1700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700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메시지로</a:t>
            </a:r>
            <a:r>
              <a:rPr lang="en-US" sz="1700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700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공유할</a:t>
            </a:r>
            <a:r>
              <a:rPr lang="en-US" sz="1700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수 </a:t>
            </a:r>
            <a:r>
              <a:rPr lang="en-US" sz="1700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있어</a:t>
            </a:r>
            <a:r>
              <a:rPr lang="en-US" sz="1700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, </a:t>
            </a:r>
            <a:r>
              <a:rPr lang="en-US" sz="1700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주변</a:t>
            </a:r>
            <a:r>
              <a:rPr lang="en-US" sz="1700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700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사람이나</a:t>
            </a:r>
            <a:r>
              <a:rPr lang="en-US" sz="1700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700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응급</a:t>
            </a:r>
            <a:r>
              <a:rPr lang="en-US" sz="1700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700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구조대가</a:t>
            </a:r>
            <a:r>
              <a:rPr lang="en-US" sz="1700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700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정확한</a:t>
            </a:r>
            <a:r>
              <a:rPr lang="en-US" sz="1700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700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위치를</a:t>
            </a:r>
            <a:r>
              <a:rPr lang="en-US" sz="1700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700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파악할</a:t>
            </a:r>
            <a:r>
              <a:rPr lang="en-US" sz="1700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수 </a:t>
            </a:r>
            <a:r>
              <a:rPr lang="en-US" sz="1700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있도록</a:t>
            </a:r>
            <a:r>
              <a:rPr lang="en-US" sz="1700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700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지원합니다</a:t>
            </a:r>
            <a:r>
              <a:rPr lang="en-US" sz="1700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.</a:t>
            </a:r>
          </a:p>
          <a:p>
            <a:pPr algn="l">
              <a:lnSpc>
                <a:spcPts val="2839"/>
              </a:lnSpc>
            </a:pPr>
            <a:r>
              <a:rPr lang="en-US" sz="1700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AED를</a:t>
            </a:r>
            <a:r>
              <a:rPr lang="en-US" sz="1700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700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처음</a:t>
            </a:r>
            <a:r>
              <a:rPr lang="en-US" sz="1700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700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사용하는</a:t>
            </a:r>
            <a:r>
              <a:rPr lang="en-US" sz="1700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700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사람들을</a:t>
            </a:r>
            <a:r>
              <a:rPr lang="en-US" sz="1700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700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위해</a:t>
            </a:r>
            <a:r>
              <a:rPr lang="en-US" sz="1700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700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간단한</a:t>
            </a:r>
            <a:r>
              <a:rPr lang="en-US" sz="1700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700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메뉼얼과</a:t>
            </a:r>
            <a:r>
              <a:rPr lang="en-US" sz="1700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700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위급한</a:t>
            </a:r>
            <a:r>
              <a:rPr lang="en-US" sz="1700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700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상황에서도</a:t>
            </a:r>
            <a:r>
              <a:rPr lang="en-US" sz="1700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700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빠르게</a:t>
            </a:r>
            <a:r>
              <a:rPr lang="en-US" sz="1700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700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작동법을</a:t>
            </a:r>
            <a:r>
              <a:rPr lang="en-US" sz="1700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700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익힐</a:t>
            </a:r>
            <a:r>
              <a:rPr lang="en-US" sz="1700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수 </a:t>
            </a:r>
            <a:r>
              <a:rPr lang="en-US" sz="1700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있도록</a:t>
            </a:r>
            <a:r>
              <a:rPr lang="en-US" sz="1700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700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직관적이고</a:t>
            </a:r>
            <a:r>
              <a:rPr lang="en-US" sz="1700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700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이해하기</a:t>
            </a:r>
            <a:r>
              <a:rPr lang="en-US" sz="1700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700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쉬운</a:t>
            </a:r>
            <a:r>
              <a:rPr lang="en-US" sz="1700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700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디자인을</a:t>
            </a:r>
            <a:r>
              <a:rPr lang="en-US" sz="1700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700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추가하였습니다</a:t>
            </a:r>
            <a:r>
              <a:rPr lang="en-US" sz="1700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.</a:t>
            </a:r>
          </a:p>
          <a:p>
            <a:pPr algn="l">
              <a:lnSpc>
                <a:spcPts val="2839"/>
              </a:lnSpc>
            </a:pPr>
            <a:r>
              <a:rPr lang="en-US" sz="1700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응급</a:t>
            </a:r>
            <a:r>
              <a:rPr lang="en-US" sz="1700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700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상황에서</a:t>
            </a:r>
            <a:r>
              <a:rPr lang="en-US" sz="1700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700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지정된</a:t>
            </a:r>
            <a:r>
              <a:rPr lang="en-US" sz="1700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700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연락처로</a:t>
            </a:r>
            <a:r>
              <a:rPr lang="en-US" sz="1700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700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빠르게</a:t>
            </a:r>
            <a:r>
              <a:rPr lang="en-US" sz="1700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700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공유</a:t>
            </a:r>
            <a:r>
              <a:rPr lang="en-US" sz="1700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700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할수</a:t>
            </a:r>
            <a:r>
              <a:rPr lang="en-US" sz="1700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700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있는</a:t>
            </a:r>
            <a:r>
              <a:rPr lang="en-US" sz="1700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700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기능을</a:t>
            </a:r>
            <a:r>
              <a:rPr lang="en-US" sz="1700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700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포합</a:t>
            </a:r>
            <a:r>
              <a:rPr lang="en-US" sz="1700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700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시켰습니다</a:t>
            </a:r>
            <a:r>
              <a:rPr lang="en-US" sz="1700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.</a:t>
            </a:r>
          </a:p>
          <a:p>
            <a:pPr algn="l">
              <a:lnSpc>
                <a:spcPts val="2839"/>
              </a:lnSpc>
            </a:pPr>
            <a:endParaRPr lang="en-US" sz="1700" dirty="0">
              <a:solidFill>
                <a:srgbClr val="000000"/>
              </a:solidFill>
              <a:latin typeface="TDTD평고딕" panose="020B0600000101010101" charset="-127"/>
              <a:ea typeface="TDTD평고딕" panose="020B0600000101010101" charset="-127"/>
              <a:cs typeface="Arita Dotum Light"/>
              <a:sym typeface="Arita Dotum Light"/>
            </a:endParaRPr>
          </a:p>
          <a:p>
            <a:pPr marL="0" lvl="0" indent="0" algn="l">
              <a:lnSpc>
                <a:spcPts val="2839"/>
              </a:lnSpc>
            </a:pPr>
            <a:r>
              <a:rPr lang="en-US" sz="1700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5032636" y="1079790"/>
            <a:ext cx="8222728" cy="60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99"/>
              </a:lnSpc>
              <a:spcBef>
                <a:spcPct val="0"/>
              </a:spcBef>
            </a:pPr>
            <a:r>
              <a:rPr lang="en-US" sz="3999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앱 설명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4487426" y="9258300"/>
            <a:ext cx="3085099" cy="209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1680"/>
              </a:lnSpc>
              <a:spcBef>
                <a:spcPct val="0"/>
              </a:spcBef>
            </a:pPr>
            <a:r>
              <a:rPr lang="en-US" sz="1400" spc="266">
                <a:solidFill>
                  <a:srgbClr val="12127D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42015037 유지한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921985" y="789849"/>
            <a:ext cx="1946101" cy="560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303"/>
              </a:lnSpc>
            </a:pPr>
            <a:r>
              <a:rPr lang="en-US" sz="1599" spc="127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INTERVIEW PRESENTATION 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9290114" y="3190149"/>
            <a:ext cx="8291936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en-US" sz="2400" spc="-45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앱 설명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4760459" y="8962478"/>
            <a:ext cx="12821592" cy="0"/>
          </a:xfrm>
          <a:prstGeom prst="line">
            <a:avLst/>
          </a:prstGeom>
          <a:ln w="9525" cap="rnd">
            <a:solidFill>
              <a:srgbClr val="5271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 rot="-10800000">
            <a:off x="0" y="0"/>
            <a:ext cx="3652123" cy="10287000"/>
            <a:chOff x="0" y="0"/>
            <a:chExt cx="961876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61876" cy="2709333"/>
            </a:xfrm>
            <a:custGeom>
              <a:avLst/>
              <a:gdLst/>
              <a:ahLst/>
              <a:cxnLst/>
              <a:rect l="l" t="t" r="r" b="b"/>
              <a:pathLst>
                <a:path w="961876" h="2709333">
                  <a:moveTo>
                    <a:pt x="0" y="0"/>
                  </a:moveTo>
                  <a:lnTo>
                    <a:pt x="961876" y="0"/>
                  </a:lnTo>
                  <a:lnTo>
                    <a:pt x="96187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961876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809043" y="2417008"/>
            <a:ext cx="3257588" cy="830291"/>
            <a:chOff x="0" y="0"/>
            <a:chExt cx="857965" cy="21867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809043" y="3547894"/>
            <a:ext cx="3257588" cy="830291"/>
            <a:chOff x="0" y="0"/>
            <a:chExt cx="857965" cy="21867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809043" y="4678781"/>
            <a:ext cx="3257588" cy="830291"/>
            <a:chOff x="0" y="0"/>
            <a:chExt cx="857965" cy="218677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809043" y="5809667"/>
            <a:ext cx="3257588" cy="830291"/>
            <a:chOff x="0" y="0"/>
            <a:chExt cx="857965" cy="218677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/>
            </a:solidFill>
            <a:ln cap="rnd">
              <a:noFill/>
              <a:prstDash val="solid"/>
              <a:round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809043" y="6940553"/>
            <a:ext cx="3257588" cy="830291"/>
            <a:chOff x="0" y="0"/>
            <a:chExt cx="857965" cy="218677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3269834" y="6137914"/>
            <a:ext cx="173797" cy="173797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271FF"/>
            </a:solidFill>
          </p:spPr>
        </p:sp>
      </p:grpSp>
      <p:sp>
        <p:nvSpPr>
          <p:cNvPr id="23" name="Freeform 23"/>
          <p:cNvSpPr/>
          <p:nvPr/>
        </p:nvSpPr>
        <p:spPr>
          <a:xfrm>
            <a:off x="4938218" y="2145074"/>
            <a:ext cx="2860631" cy="6356958"/>
          </a:xfrm>
          <a:custGeom>
            <a:avLst/>
            <a:gdLst/>
            <a:ahLst/>
            <a:cxnLst/>
            <a:rect l="l" t="t" r="r" b="b"/>
            <a:pathLst>
              <a:path w="2860631" h="6356958">
                <a:moveTo>
                  <a:pt x="0" y="0"/>
                </a:moveTo>
                <a:lnTo>
                  <a:pt x="2860631" y="0"/>
                </a:lnTo>
                <a:lnTo>
                  <a:pt x="2860631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8241573" y="2145074"/>
            <a:ext cx="2860631" cy="6356958"/>
          </a:xfrm>
          <a:custGeom>
            <a:avLst/>
            <a:gdLst/>
            <a:ahLst/>
            <a:cxnLst/>
            <a:rect l="l" t="t" r="r" b="b"/>
            <a:pathLst>
              <a:path w="2860631" h="6356958">
                <a:moveTo>
                  <a:pt x="0" y="0"/>
                </a:moveTo>
                <a:lnTo>
                  <a:pt x="2860631" y="0"/>
                </a:lnTo>
                <a:lnTo>
                  <a:pt x="2860631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25" name="TextBox 25"/>
          <p:cNvSpPr txBox="1"/>
          <p:nvPr/>
        </p:nvSpPr>
        <p:spPr>
          <a:xfrm>
            <a:off x="4938218" y="1079790"/>
            <a:ext cx="8222728" cy="60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99"/>
              </a:lnSpc>
              <a:spcBef>
                <a:spcPct val="0"/>
              </a:spcBef>
            </a:pPr>
            <a:r>
              <a:rPr lang="ko-KR" altLang="en-US" sz="3999" dirty="0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실행 예시</a:t>
            </a:r>
            <a:endParaRPr lang="en-US" sz="3999" dirty="0">
              <a:solidFill>
                <a:srgbClr val="12127D"/>
              </a:solidFill>
              <a:latin typeface="TDTD평고딕"/>
              <a:ea typeface="TDTD평고딕"/>
              <a:cs typeface="TDTD평고딕"/>
              <a:sym typeface="TDTD평고딕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14487426" y="9258300"/>
            <a:ext cx="3085099" cy="209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1680"/>
              </a:lnSpc>
              <a:spcBef>
                <a:spcPct val="0"/>
              </a:spcBef>
            </a:pPr>
            <a:r>
              <a:rPr lang="en-US" sz="1400" spc="266">
                <a:solidFill>
                  <a:srgbClr val="12127D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42015037 유지한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242398" y="3831056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앱 설명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242398" y="2689279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주제 선정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242398" y="4968735"/>
            <a:ext cx="1875036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디자이너 설명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242398" y="6099621"/>
            <a:ext cx="1936942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5371FF"/>
                </a:solidFill>
                <a:latin typeface="TDTD평고딕"/>
                <a:ea typeface="TDTD평고딕"/>
                <a:cs typeface="TDTD평고딕"/>
                <a:sym typeface="TDTD평고딕"/>
              </a:rPr>
              <a:t>블록 설명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242398" y="7222348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실행 영상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921985" y="789849"/>
            <a:ext cx="1946101" cy="560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303"/>
              </a:lnSpc>
            </a:pPr>
            <a:r>
              <a:rPr lang="en-US" sz="1599" spc="127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INTERVIEW PRESENTATION 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3156233" y="3493726"/>
            <a:ext cx="2662386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  <a:spcBef>
                <a:spcPct val="0"/>
              </a:spcBef>
            </a:pPr>
            <a:r>
              <a:rPr lang="en-US" sz="320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지역번호 입력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1296965" y="5739037"/>
            <a:ext cx="6127700" cy="1457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320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지역 번호 입력시 각 지역에 맞는</a:t>
            </a:r>
          </a:p>
          <a:p>
            <a:pPr algn="ctr">
              <a:lnSpc>
                <a:spcPts val="3840"/>
              </a:lnSpc>
            </a:pPr>
            <a:r>
              <a:rPr lang="en-US" sz="320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기온과 날씨가 확인</a:t>
            </a:r>
          </a:p>
          <a:p>
            <a:pPr algn="ctr">
              <a:lnSpc>
                <a:spcPts val="3840"/>
              </a:lnSpc>
              <a:spcBef>
                <a:spcPct val="0"/>
              </a:spcBef>
            </a:pPr>
            <a:r>
              <a:rPr lang="en-US" sz="320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밑에 그림은 계속 무작위로 나옴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4760459" y="8962478"/>
            <a:ext cx="12821592" cy="0"/>
          </a:xfrm>
          <a:prstGeom prst="line">
            <a:avLst/>
          </a:prstGeom>
          <a:ln w="9525" cap="rnd">
            <a:solidFill>
              <a:srgbClr val="5271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 rot="-10800000">
            <a:off x="0" y="0"/>
            <a:ext cx="3652123" cy="10287000"/>
            <a:chOff x="0" y="0"/>
            <a:chExt cx="961876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61876" cy="2709333"/>
            </a:xfrm>
            <a:custGeom>
              <a:avLst/>
              <a:gdLst/>
              <a:ahLst/>
              <a:cxnLst/>
              <a:rect l="l" t="t" r="r" b="b"/>
              <a:pathLst>
                <a:path w="961876" h="2709333">
                  <a:moveTo>
                    <a:pt x="0" y="0"/>
                  </a:moveTo>
                  <a:lnTo>
                    <a:pt x="961876" y="0"/>
                  </a:lnTo>
                  <a:lnTo>
                    <a:pt x="96187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961876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809043" y="2417008"/>
            <a:ext cx="3257588" cy="830291"/>
            <a:chOff x="0" y="0"/>
            <a:chExt cx="857965" cy="21867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809043" y="3547894"/>
            <a:ext cx="3257588" cy="830291"/>
            <a:chOff x="0" y="0"/>
            <a:chExt cx="857965" cy="21867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809043" y="4678781"/>
            <a:ext cx="3257588" cy="830291"/>
            <a:chOff x="0" y="0"/>
            <a:chExt cx="857965" cy="218677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809043" y="5809667"/>
            <a:ext cx="3257588" cy="830291"/>
            <a:chOff x="0" y="0"/>
            <a:chExt cx="857965" cy="218677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809043" y="6940553"/>
            <a:ext cx="3257588" cy="830291"/>
            <a:chOff x="0" y="0"/>
            <a:chExt cx="857965" cy="218677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3269834" y="7268800"/>
            <a:ext cx="173797" cy="173797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271FF"/>
            </a:solidFill>
          </p:spPr>
        </p:sp>
      </p:grpSp>
      <p:pic>
        <p:nvPicPr>
          <p:cNvPr id="23" name="Picture 2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/>
          <a:stretch>
            <a:fillRect/>
          </a:stretch>
        </p:blipFill>
        <p:spPr>
          <a:xfrm>
            <a:off x="12823985" y="432841"/>
            <a:ext cx="4091940" cy="8229600"/>
          </a:xfrm>
          <a:prstGeom prst="rect">
            <a:avLst/>
          </a:prstGeom>
        </p:spPr>
      </p:pic>
      <p:sp>
        <p:nvSpPr>
          <p:cNvPr id="24" name="TextBox 24"/>
          <p:cNvSpPr txBox="1"/>
          <p:nvPr/>
        </p:nvSpPr>
        <p:spPr>
          <a:xfrm>
            <a:off x="14487426" y="9258300"/>
            <a:ext cx="3085099" cy="209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1680"/>
              </a:lnSpc>
              <a:spcBef>
                <a:spcPct val="0"/>
              </a:spcBef>
            </a:pPr>
            <a:r>
              <a:rPr lang="en-US" sz="1400" spc="266">
                <a:solidFill>
                  <a:srgbClr val="12127D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42015037 유지한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242398" y="3831056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앱 설명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242398" y="2689279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주제 선정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242398" y="4968735"/>
            <a:ext cx="1875036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디자이너 설명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242398" y="6099621"/>
            <a:ext cx="1936942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블록 설명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242398" y="7222348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5371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실행 영상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921985" y="789849"/>
            <a:ext cx="1946101" cy="560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303"/>
              </a:lnSpc>
            </a:pPr>
            <a:r>
              <a:rPr lang="en-US" sz="1599" spc="127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INTERVIEW PRESENTATION 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5032636" y="1079790"/>
            <a:ext cx="8222728" cy="60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99"/>
              </a:lnSpc>
              <a:spcBef>
                <a:spcPct val="0"/>
              </a:spcBef>
            </a:pPr>
            <a:r>
              <a:rPr lang="en-US" sz="3999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실행 영상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23"/>
                </p:tgtEl>
              </p:cMediaNode>
            </p:video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4750934" y="8962478"/>
            <a:ext cx="12821592" cy="0"/>
          </a:xfrm>
          <a:prstGeom prst="line">
            <a:avLst/>
          </a:prstGeom>
          <a:ln w="9525" cap="rnd">
            <a:solidFill>
              <a:srgbClr val="5271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 rot="-10800000">
            <a:off x="0" y="0"/>
            <a:ext cx="3652123" cy="10287000"/>
            <a:chOff x="0" y="0"/>
            <a:chExt cx="961876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61876" cy="2709333"/>
            </a:xfrm>
            <a:custGeom>
              <a:avLst/>
              <a:gdLst/>
              <a:ahLst/>
              <a:cxnLst/>
              <a:rect l="l" t="t" r="r" b="b"/>
              <a:pathLst>
                <a:path w="961876" h="2709333">
                  <a:moveTo>
                    <a:pt x="0" y="0"/>
                  </a:moveTo>
                  <a:lnTo>
                    <a:pt x="961876" y="0"/>
                  </a:lnTo>
                  <a:lnTo>
                    <a:pt x="96187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961876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809043" y="2417008"/>
            <a:ext cx="3257588" cy="830291"/>
            <a:chOff x="0" y="0"/>
            <a:chExt cx="857965" cy="21867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809043" y="3547894"/>
            <a:ext cx="3257588" cy="830291"/>
            <a:chOff x="0" y="0"/>
            <a:chExt cx="857965" cy="21867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809043" y="4678781"/>
            <a:ext cx="3257588" cy="830291"/>
            <a:chOff x="0" y="0"/>
            <a:chExt cx="857965" cy="218677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809043" y="5809667"/>
            <a:ext cx="3257588" cy="830291"/>
            <a:chOff x="0" y="0"/>
            <a:chExt cx="857965" cy="218677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809043" y="6940553"/>
            <a:ext cx="3257588" cy="830291"/>
            <a:chOff x="0" y="0"/>
            <a:chExt cx="857965" cy="218677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3269834" y="7268800"/>
            <a:ext cx="173797" cy="173797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271FF"/>
            </a:solidFill>
          </p:spPr>
        </p:sp>
      </p:grpSp>
      <p:sp>
        <p:nvSpPr>
          <p:cNvPr id="23" name="TextBox 23"/>
          <p:cNvSpPr txBox="1"/>
          <p:nvPr/>
        </p:nvSpPr>
        <p:spPr>
          <a:xfrm>
            <a:off x="14487426" y="9258300"/>
            <a:ext cx="3085099" cy="209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1680"/>
              </a:lnSpc>
              <a:spcBef>
                <a:spcPct val="0"/>
              </a:spcBef>
            </a:pPr>
            <a:r>
              <a:rPr lang="en-US" sz="1400" spc="266">
                <a:solidFill>
                  <a:srgbClr val="12127D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42015037 유지한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242398" y="3831056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앱 설명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242398" y="2689279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주제 선정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242398" y="4968735"/>
            <a:ext cx="1875036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디자이너 설명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242398" y="6099621"/>
            <a:ext cx="1936942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블록 설명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242398" y="7222348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5371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실행 영상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921985" y="789849"/>
            <a:ext cx="1946101" cy="560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303"/>
              </a:lnSpc>
            </a:pPr>
            <a:r>
              <a:rPr lang="en-US" sz="1599" spc="127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INTERVIEW PRESENTATION 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5032636" y="1079790"/>
            <a:ext cx="8222728" cy="60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99"/>
              </a:lnSpc>
              <a:spcBef>
                <a:spcPct val="0"/>
              </a:spcBef>
            </a:pPr>
            <a:r>
              <a:rPr lang="en-US" sz="3999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개선 사항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3738726" y="2284194"/>
            <a:ext cx="14127188" cy="1876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위치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기반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맞춤형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정보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: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사용자의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현재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위치뿐만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아니라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자주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방문하는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장소의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날씨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정보도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함께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제공</a:t>
            </a:r>
            <a:endParaRPr lang="en-US" sz="1800" dirty="0">
              <a:solidFill>
                <a:srgbClr val="000000"/>
              </a:solidFill>
              <a:latin typeface="TDTD평고딕"/>
              <a:ea typeface="TDTD평고딕"/>
              <a:cs typeface="TDTD평고딕"/>
              <a:sym typeface="TDTD평고딕"/>
            </a:endParaRPr>
          </a:p>
          <a:p>
            <a:pPr algn="ctr">
              <a:lnSpc>
                <a:spcPts val="2160"/>
              </a:lnSpc>
              <a:spcBef>
                <a:spcPct val="0"/>
              </a:spcBef>
            </a:pPr>
            <a:endParaRPr lang="en-US" sz="1800" dirty="0">
              <a:solidFill>
                <a:srgbClr val="000000"/>
              </a:solidFill>
              <a:latin typeface="TDTD평고딕"/>
              <a:ea typeface="TDTD평고딕"/>
              <a:cs typeface="TDTD평고딕"/>
              <a:sym typeface="TDTD평고딕"/>
            </a:endParaRP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관심사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기반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맞춤형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정보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: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사용자의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관심사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운동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,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여행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,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농사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등)에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따라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특화된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날씨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정보를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제공</a:t>
            </a:r>
            <a:endParaRPr lang="en-US" sz="1800" dirty="0">
              <a:solidFill>
                <a:srgbClr val="000000"/>
              </a:solidFill>
              <a:latin typeface="TDTD평고딕"/>
              <a:ea typeface="TDTD평고딕"/>
              <a:cs typeface="TDTD평고딕"/>
              <a:sym typeface="TDTD평고딕"/>
            </a:endParaRP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예를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들어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,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농사에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관심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있는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사용자에게는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강수량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,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일조량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등의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정보를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상세하게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제공합니다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.</a:t>
            </a:r>
          </a:p>
          <a:p>
            <a:pPr algn="ctr">
              <a:lnSpc>
                <a:spcPts val="2160"/>
              </a:lnSpc>
              <a:spcBef>
                <a:spcPct val="0"/>
              </a:spcBef>
            </a:pPr>
            <a:endParaRPr lang="en-US" sz="1800" dirty="0">
              <a:solidFill>
                <a:srgbClr val="000000"/>
              </a:solidFill>
              <a:latin typeface="TDTD평고딕"/>
              <a:ea typeface="TDTD평고딕"/>
              <a:cs typeface="TDTD평고딕"/>
              <a:sym typeface="TDTD평고딕"/>
            </a:endParaRP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AI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기반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맞춤형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알림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: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사용자의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행동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패턴을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분석하여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필요한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시점에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맞는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날씨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정보를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알림으로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제공합니다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.</a:t>
            </a: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예를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들어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,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출근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시간에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비가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올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경우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우산을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챙기라는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알림을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보냅니다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.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3797908" y="4563922"/>
            <a:ext cx="13885664" cy="8388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미세먼지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,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황사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등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대기질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정보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: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미세먼지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농도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,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초미세먼지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농도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,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황사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정보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등을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실시간으로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제공</a:t>
            </a:r>
            <a:endParaRPr lang="en-US" sz="1800" dirty="0">
              <a:solidFill>
                <a:srgbClr val="000000"/>
              </a:solidFill>
              <a:latin typeface="TDTD평고딕"/>
              <a:ea typeface="TDTD평고딕"/>
              <a:cs typeface="TDTD평고딕"/>
              <a:sym typeface="TDTD평고딕"/>
            </a:endParaRPr>
          </a:p>
          <a:p>
            <a:pPr algn="ctr">
              <a:lnSpc>
                <a:spcPts val="2160"/>
              </a:lnSpc>
              <a:spcBef>
                <a:spcPct val="0"/>
              </a:spcBef>
            </a:pPr>
            <a:endParaRPr lang="en-US" sz="1800" dirty="0">
              <a:solidFill>
                <a:srgbClr val="000000"/>
              </a:solidFill>
              <a:latin typeface="TDTD평고딕"/>
              <a:ea typeface="TDTD평고딕"/>
              <a:cs typeface="TDTD평고딕"/>
              <a:sym typeface="TDTD평고딕"/>
            </a:endParaRP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생활지수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정보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: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옷차림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,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세탁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,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건강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등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다양한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생활지수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정보를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제공하여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사용자가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일상생활에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필요한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정보를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얻을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수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있도록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합니다</a:t>
            </a:r>
            <a:endParaRPr lang="en-US" sz="1800" dirty="0">
              <a:solidFill>
                <a:srgbClr val="000000"/>
              </a:solidFill>
              <a:latin typeface="TDTD평고딕"/>
              <a:ea typeface="TDTD평고딕"/>
              <a:cs typeface="TDTD평고딕"/>
              <a:sym typeface="TDTD평고딕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5559328" y="5880824"/>
            <a:ext cx="10485983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천문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정보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: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일출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,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일몰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시간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,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월령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등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천문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정보를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제공하여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여가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활동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계획에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도움을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줄 수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있습니다</a:t>
            </a:r>
            <a:endParaRPr lang="en-US" sz="1800" dirty="0">
              <a:solidFill>
                <a:srgbClr val="000000"/>
              </a:solidFill>
              <a:latin typeface="TDTD평고딕"/>
              <a:ea typeface="TDTD평고딕"/>
              <a:cs typeface="TDTD평고딕"/>
              <a:sym typeface="TDTD평고딕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5471067" y="6621551"/>
            <a:ext cx="10226133" cy="19673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위젯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기능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: 홈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화면에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간단한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날씨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정보를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보여주는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위젯을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제공</a:t>
            </a:r>
            <a:endParaRPr lang="en-US" sz="1800" dirty="0">
              <a:solidFill>
                <a:srgbClr val="000000"/>
              </a:solidFill>
              <a:latin typeface="TDTD평고딕"/>
              <a:ea typeface="TDTD평고딕"/>
              <a:cs typeface="TDTD평고딕"/>
              <a:sym typeface="TDTD평고딕"/>
            </a:endParaRPr>
          </a:p>
          <a:p>
            <a:pPr algn="ctr">
              <a:lnSpc>
                <a:spcPts val="2160"/>
              </a:lnSpc>
              <a:spcBef>
                <a:spcPct val="0"/>
              </a:spcBef>
            </a:pPr>
            <a:endParaRPr lang="en-US" sz="1800" dirty="0">
              <a:solidFill>
                <a:srgbClr val="000000"/>
              </a:solidFill>
              <a:latin typeface="TDTD평고딕"/>
              <a:ea typeface="TDTD평고딕"/>
              <a:cs typeface="TDTD평고딕"/>
              <a:sym typeface="TDTD평고딕"/>
            </a:endParaRP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오프라인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모드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: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네트워크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연결이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불안정한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환경에서도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일정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기간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동안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저장된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날씨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정보를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제공</a:t>
            </a:r>
            <a:endParaRPr lang="en-US" sz="1800" dirty="0">
              <a:solidFill>
                <a:srgbClr val="000000"/>
              </a:solidFill>
              <a:latin typeface="TDTD평고딕"/>
              <a:ea typeface="TDTD평고딕"/>
              <a:cs typeface="TDTD평고딕"/>
              <a:sym typeface="TDTD평고딕"/>
            </a:endParaRPr>
          </a:p>
          <a:p>
            <a:pPr algn="ctr">
              <a:lnSpc>
                <a:spcPts val="2160"/>
              </a:lnSpc>
              <a:spcBef>
                <a:spcPct val="0"/>
              </a:spcBef>
            </a:pPr>
            <a:endParaRPr lang="en-US" sz="1800" dirty="0">
              <a:solidFill>
                <a:srgbClr val="000000"/>
              </a:solidFill>
              <a:latin typeface="TDTD평고딕"/>
              <a:ea typeface="TDTD평고딕"/>
              <a:cs typeface="TDTD평고딕"/>
              <a:sym typeface="TDTD평고딕"/>
            </a:endParaRP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공유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기능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: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친구나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가족에게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날씨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정보를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간편하게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공유</a:t>
            </a:r>
            <a:endParaRPr lang="en-US" sz="1800" dirty="0">
              <a:solidFill>
                <a:srgbClr val="000000"/>
              </a:solidFill>
              <a:latin typeface="TDTD평고딕"/>
              <a:ea typeface="TDTD평고딕"/>
              <a:cs typeface="TDTD평고딕"/>
              <a:sym typeface="TDTD평고딕"/>
            </a:endParaRPr>
          </a:p>
          <a:p>
            <a:pPr algn="ctr">
              <a:lnSpc>
                <a:spcPts val="2160"/>
              </a:lnSpc>
              <a:spcBef>
                <a:spcPct val="0"/>
              </a:spcBef>
            </a:pPr>
            <a:endParaRPr lang="en-US" sz="1800" dirty="0">
              <a:solidFill>
                <a:srgbClr val="000000"/>
              </a:solidFill>
              <a:latin typeface="TDTD평고딕"/>
              <a:ea typeface="TDTD평고딕"/>
              <a:cs typeface="TDTD평고딕"/>
              <a:sym typeface="TDTD평고딕"/>
            </a:endParaRP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음성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인식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: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음성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명령으로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날씨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정보를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검색</a:t>
            </a:r>
            <a:endParaRPr lang="en-US" sz="1800" dirty="0">
              <a:solidFill>
                <a:srgbClr val="000000"/>
              </a:solidFill>
              <a:latin typeface="TDTD평고딕"/>
              <a:ea typeface="TDTD평고딕"/>
              <a:cs typeface="TDTD평고딕"/>
              <a:sym typeface="TDTD평고딕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05C8FC-D323-228C-6768-9118F98755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9363E4FF-E316-D5EB-1334-CC7968E24EE8}"/>
              </a:ext>
            </a:extLst>
          </p:cNvPr>
          <p:cNvSpPr/>
          <p:nvPr/>
        </p:nvSpPr>
        <p:spPr>
          <a:xfrm>
            <a:off x="4760459" y="8962478"/>
            <a:ext cx="12821592" cy="0"/>
          </a:xfrm>
          <a:prstGeom prst="line">
            <a:avLst/>
          </a:prstGeom>
          <a:ln w="9525" cap="rnd">
            <a:solidFill>
              <a:srgbClr val="5271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69F066D1-90CF-6FCE-242D-CE49AA88CE5B}"/>
              </a:ext>
            </a:extLst>
          </p:cNvPr>
          <p:cNvGrpSpPr/>
          <p:nvPr/>
        </p:nvGrpSpPr>
        <p:grpSpPr>
          <a:xfrm rot="-10800000">
            <a:off x="0" y="0"/>
            <a:ext cx="3652123" cy="10287000"/>
            <a:chOff x="0" y="0"/>
            <a:chExt cx="961876" cy="2709333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E94C2FB2-A95E-2D97-821A-4E1A4213472C}"/>
                </a:ext>
              </a:extLst>
            </p:cNvPr>
            <p:cNvSpPr/>
            <p:nvPr/>
          </p:nvSpPr>
          <p:spPr>
            <a:xfrm>
              <a:off x="0" y="0"/>
              <a:ext cx="961876" cy="2709333"/>
            </a:xfrm>
            <a:custGeom>
              <a:avLst/>
              <a:gdLst/>
              <a:ahLst/>
              <a:cxnLst/>
              <a:rect l="l" t="t" r="r" b="b"/>
              <a:pathLst>
                <a:path w="961876" h="2709333">
                  <a:moveTo>
                    <a:pt x="0" y="0"/>
                  </a:moveTo>
                  <a:lnTo>
                    <a:pt x="961876" y="0"/>
                  </a:lnTo>
                  <a:lnTo>
                    <a:pt x="96187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A0F7FBEB-B64B-F0DF-C578-54FF9A504358}"/>
                </a:ext>
              </a:extLst>
            </p:cNvPr>
            <p:cNvSpPr txBox="1"/>
            <p:nvPr/>
          </p:nvSpPr>
          <p:spPr>
            <a:xfrm>
              <a:off x="0" y="-57150"/>
              <a:ext cx="961876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3488D028-BFA3-4E14-21F3-D72D144B0DE0}"/>
              </a:ext>
            </a:extLst>
          </p:cNvPr>
          <p:cNvGrpSpPr/>
          <p:nvPr/>
        </p:nvGrpSpPr>
        <p:grpSpPr>
          <a:xfrm>
            <a:off x="809043" y="2417008"/>
            <a:ext cx="3257588" cy="830291"/>
            <a:chOff x="0" y="0"/>
            <a:chExt cx="857965" cy="218677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D1311E93-AAD2-BD29-296B-9C3F64131886}"/>
                </a:ext>
              </a:extLst>
            </p:cNvPr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CBA93793-173C-EB11-C232-C56EA280EE4C}"/>
                </a:ext>
              </a:extLst>
            </p:cNvPr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9" name="Group 9">
            <a:extLst>
              <a:ext uri="{FF2B5EF4-FFF2-40B4-BE49-F238E27FC236}">
                <a16:creationId xmlns:a16="http://schemas.microsoft.com/office/drawing/2014/main" id="{20846F16-43DD-57DE-0BAE-B7E13B07CE87}"/>
              </a:ext>
            </a:extLst>
          </p:cNvPr>
          <p:cNvGrpSpPr/>
          <p:nvPr/>
        </p:nvGrpSpPr>
        <p:grpSpPr>
          <a:xfrm>
            <a:off x="809043" y="3547894"/>
            <a:ext cx="3257588" cy="830291"/>
            <a:chOff x="0" y="0"/>
            <a:chExt cx="857965" cy="218677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80EB900E-6BAC-EC90-F320-2B5C43D1FDF0}"/>
                </a:ext>
              </a:extLst>
            </p:cNvPr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id="{EEFC63AD-439D-9C91-6E48-2BAD00D03F02}"/>
                </a:ext>
              </a:extLst>
            </p:cNvPr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>
            <a:extLst>
              <a:ext uri="{FF2B5EF4-FFF2-40B4-BE49-F238E27FC236}">
                <a16:creationId xmlns:a16="http://schemas.microsoft.com/office/drawing/2014/main" id="{8E037948-B81A-114A-9586-87F191CA6A6C}"/>
              </a:ext>
            </a:extLst>
          </p:cNvPr>
          <p:cNvGrpSpPr/>
          <p:nvPr/>
        </p:nvGrpSpPr>
        <p:grpSpPr>
          <a:xfrm>
            <a:off x="809043" y="4678781"/>
            <a:ext cx="3257588" cy="830291"/>
            <a:chOff x="0" y="0"/>
            <a:chExt cx="857965" cy="218677"/>
          </a:xfrm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253D3E76-28B4-FB6D-F025-F9C00E66979E}"/>
                </a:ext>
              </a:extLst>
            </p:cNvPr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9FBEA477-9253-5D51-DBFC-EA37AC70724F}"/>
                </a:ext>
              </a:extLst>
            </p:cNvPr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>
            <a:extLst>
              <a:ext uri="{FF2B5EF4-FFF2-40B4-BE49-F238E27FC236}">
                <a16:creationId xmlns:a16="http://schemas.microsoft.com/office/drawing/2014/main" id="{6A42443B-7471-4510-CB14-29EC0CD33ED9}"/>
              </a:ext>
            </a:extLst>
          </p:cNvPr>
          <p:cNvGrpSpPr/>
          <p:nvPr/>
        </p:nvGrpSpPr>
        <p:grpSpPr>
          <a:xfrm>
            <a:off x="809043" y="5809667"/>
            <a:ext cx="3257588" cy="830291"/>
            <a:chOff x="0" y="0"/>
            <a:chExt cx="857965" cy="218677"/>
          </a:xfrm>
        </p:grpSpPr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3A148185-E9D3-750E-C913-AF71ABF831B6}"/>
                </a:ext>
              </a:extLst>
            </p:cNvPr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id="17" name="TextBox 17">
              <a:extLst>
                <a:ext uri="{FF2B5EF4-FFF2-40B4-BE49-F238E27FC236}">
                  <a16:creationId xmlns:a16="http://schemas.microsoft.com/office/drawing/2014/main" id="{341C956D-7DCC-7137-BE76-F778C53E0872}"/>
                </a:ext>
              </a:extLst>
            </p:cNvPr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1" name="Group 21">
            <a:extLst>
              <a:ext uri="{FF2B5EF4-FFF2-40B4-BE49-F238E27FC236}">
                <a16:creationId xmlns:a16="http://schemas.microsoft.com/office/drawing/2014/main" id="{BC87E3B3-24A1-700F-A696-4A7534AEBF9F}"/>
              </a:ext>
            </a:extLst>
          </p:cNvPr>
          <p:cNvGrpSpPr/>
          <p:nvPr/>
        </p:nvGrpSpPr>
        <p:grpSpPr>
          <a:xfrm>
            <a:off x="3269834" y="7268800"/>
            <a:ext cx="173797" cy="173797"/>
            <a:chOff x="0" y="0"/>
            <a:chExt cx="6350000" cy="6350000"/>
          </a:xfrm>
        </p:grpSpPr>
        <p:sp>
          <p:nvSpPr>
            <p:cNvPr id="22" name="Freeform 22">
              <a:extLst>
                <a:ext uri="{FF2B5EF4-FFF2-40B4-BE49-F238E27FC236}">
                  <a16:creationId xmlns:a16="http://schemas.microsoft.com/office/drawing/2014/main" id="{BD5942D7-7C85-45D9-325E-EA49604ED83D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271FF"/>
            </a:solidFill>
          </p:spPr>
        </p:sp>
      </p:grpSp>
      <p:sp>
        <p:nvSpPr>
          <p:cNvPr id="24" name="TextBox 24">
            <a:extLst>
              <a:ext uri="{FF2B5EF4-FFF2-40B4-BE49-F238E27FC236}">
                <a16:creationId xmlns:a16="http://schemas.microsoft.com/office/drawing/2014/main" id="{FAE699FF-9E0F-F4C3-3C1B-47B39699A56C}"/>
              </a:ext>
            </a:extLst>
          </p:cNvPr>
          <p:cNvSpPr txBox="1"/>
          <p:nvPr/>
        </p:nvSpPr>
        <p:spPr>
          <a:xfrm>
            <a:off x="14487426" y="9258300"/>
            <a:ext cx="3085099" cy="209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1680"/>
              </a:lnSpc>
              <a:spcBef>
                <a:spcPct val="0"/>
              </a:spcBef>
            </a:pPr>
            <a:r>
              <a:rPr lang="en-US" sz="1400" spc="266">
                <a:solidFill>
                  <a:srgbClr val="12127D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42015037 유지한</a:t>
            </a:r>
          </a:p>
        </p:txBody>
      </p:sp>
      <p:sp>
        <p:nvSpPr>
          <p:cNvPr id="25" name="TextBox 25">
            <a:extLst>
              <a:ext uri="{FF2B5EF4-FFF2-40B4-BE49-F238E27FC236}">
                <a16:creationId xmlns:a16="http://schemas.microsoft.com/office/drawing/2014/main" id="{B73B9DC7-D1CD-D988-47BC-C76DF718EFD7}"/>
              </a:ext>
            </a:extLst>
          </p:cNvPr>
          <p:cNvSpPr txBox="1"/>
          <p:nvPr/>
        </p:nvSpPr>
        <p:spPr>
          <a:xfrm>
            <a:off x="1242398" y="3831056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앱 설명</a:t>
            </a:r>
          </a:p>
        </p:txBody>
      </p:sp>
      <p:sp>
        <p:nvSpPr>
          <p:cNvPr id="26" name="TextBox 26">
            <a:extLst>
              <a:ext uri="{FF2B5EF4-FFF2-40B4-BE49-F238E27FC236}">
                <a16:creationId xmlns:a16="http://schemas.microsoft.com/office/drawing/2014/main" id="{F34B2A74-A82B-FBE8-CFEB-2965B3497529}"/>
              </a:ext>
            </a:extLst>
          </p:cNvPr>
          <p:cNvSpPr txBox="1"/>
          <p:nvPr/>
        </p:nvSpPr>
        <p:spPr>
          <a:xfrm>
            <a:off x="1242398" y="2689279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주제 선정</a:t>
            </a:r>
          </a:p>
        </p:txBody>
      </p:sp>
      <p:sp>
        <p:nvSpPr>
          <p:cNvPr id="27" name="TextBox 27">
            <a:extLst>
              <a:ext uri="{FF2B5EF4-FFF2-40B4-BE49-F238E27FC236}">
                <a16:creationId xmlns:a16="http://schemas.microsoft.com/office/drawing/2014/main" id="{5C7388B3-1A61-0D64-5B99-F1D176B9C82F}"/>
              </a:ext>
            </a:extLst>
          </p:cNvPr>
          <p:cNvSpPr txBox="1"/>
          <p:nvPr/>
        </p:nvSpPr>
        <p:spPr>
          <a:xfrm>
            <a:off x="1242398" y="4968735"/>
            <a:ext cx="1875036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디자이너 설명</a:t>
            </a:r>
          </a:p>
        </p:txBody>
      </p:sp>
      <p:sp>
        <p:nvSpPr>
          <p:cNvPr id="28" name="TextBox 28">
            <a:extLst>
              <a:ext uri="{FF2B5EF4-FFF2-40B4-BE49-F238E27FC236}">
                <a16:creationId xmlns:a16="http://schemas.microsoft.com/office/drawing/2014/main" id="{4C1DC7CF-B6E3-FCC4-86D0-52FBCB0CB15F}"/>
              </a:ext>
            </a:extLst>
          </p:cNvPr>
          <p:cNvSpPr txBox="1"/>
          <p:nvPr/>
        </p:nvSpPr>
        <p:spPr>
          <a:xfrm>
            <a:off x="1242398" y="6099621"/>
            <a:ext cx="1936942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 dirty="0" err="1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블록</a:t>
            </a:r>
            <a:r>
              <a:rPr lang="en-US" sz="1800" dirty="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설명</a:t>
            </a:r>
            <a:endParaRPr lang="en-US" sz="1800" dirty="0">
              <a:solidFill>
                <a:srgbClr val="FFFFFF"/>
              </a:solidFill>
              <a:latin typeface="TDTD평고딕"/>
              <a:ea typeface="TDTD평고딕"/>
              <a:cs typeface="TDTD평고딕"/>
              <a:sym typeface="TDTD평고딕"/>
            </a:endParaRPr>
          </a:p>
        </p:txBody>
      </p:sp>
      <p:sp>
        <p:nvSpPr>
          <p:cNvPr id="29" name="TextBox 29">
            <a:extLst>
              <a:ext uri="{FF2B5EF4-FFF2-40B4-BE49-F238E27FC236}">
                <a16:creationId xmlns:a16="http://schemas.microsoft.com/office/drawing/2014/main" id="{C5848958-5BB6-4855-A066-C92ADF331994}"/>
              </a:ext>
            </a:extLst>
          </p:cNvPr>
          <p:cNvSpPr txBox="1"/>
          <p:nvPr/>
        </p:nvSpPr>
        <p:spPr>
          <a:xfrm>
            <a:off x="1242398" y="7222348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 dirty="0" err="1">
                <a:solidFill>
                  <a:srgbClr val="FFFAED"/>
                </a:solidFill>
                <a:latin typeface="TDTD평고딕"/>
                <a:ea typeface="TDTD평고딕"/>
                <a:cs typeface="TDTD평고딕"/>
                <a:sym typeface="TDTD평고딕"/>
              </a:rPr>
              <a:t>실행</a:t>
            </a:r>
            <a:r>
              <a:rPr lang="en-US" sz="1800" dirty="0">
                <a:solidFill>
                  <a:srgbClr val="FFFAED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FFFAED"/>
                </a:solidFill>
                <a:latin typeface="TDTD평고딕"/>
                <a:ea typeface="TDTD평고딕"/>
                <a:cs typeface="TDTD평고딕"/>
                <a:sym typeface="TDTD평고딕"/>
              </a:rPr>
              <a:t>영상</a:t>
            </a:r>
            <a:endParaRPr lang="en-US" sz="1800" dirty="0">
              <a:solidFill>
                <a:srgbClr val="FFFAED"/>
              </a:solidFill>
              <a:latin typeface="TDTD평고딕"/>
              <a:ea typeface="TDTD평고딕"/>
              <a:cs typeface="TDTD평고딕"/>
              <a:sym typeface="TDTD평고딕"/>
            </a:endParaRPr>
          </a:p>
        </p:txBody>
      </p:sp>
      <p:sp>
        <p:nvSpPr>
          <p:cNvPr id="30" name="TextBox 30">
            <a:extLst>
              <a:ext uri="{FF2B5EF4-FFF2-40B4-BE49-F238E27FC236}">
                <a16:creationId xmlns:a16="http://schemas.microsoft.com/office/drawing/2014/main" id="{8F6A2D1D-FFD5-51AA-4E97-D4369F322816}"/>
              </a:ext>
            </a:extLst>
          </p:cNvPr>
          <p:cNvSpPr txBox="1"/>
          <p:nvPr/>
        </p:nvSpPr>
        <p:spPr>
          <a:xfrm>
            <a:off x="921985" y="789849"/>
            <a:ext cx="1946101" cy="560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303"/>
              </a:lnSpc>
            </a:pPr>
            <a:r>
              <a:rPr lang="en-US" sz="1599" spc="127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INTERVIEW PRESENTATION </a:t>
            </a:r>
          </a:p>
        </p:txBody>
      </p:sp>
      <p:sp>
        <p:nvSpPr>
          <p:cNvPr id="31" name="TextBox 31">
            <a:extLst>
              <a:ext uri="{FF2B5EF4-FFF2-40B4-BE49-F238E27FC236}">
                <a16:creationId xmlns:a16="http://schemas.microsoft.com/office/drawing/2014/main" id="{3CA5029C-D316-3C91-85FF-F32D82AEA9CF}"/>
              </a:ext>
            </a:extLst>
          </p:cNvPr>
          <p:cNvSpPr txBox="1"/>
          <p:nvPr/>
        </p:nvSpPr>
        <p:spPr>
          <a:xfrm>
            <a:off x="5032636" y="1079790"/>
            <a:ext cx="8222728" cy="60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99"/>
              </a:lnSpc>
              <a:spcBef>
                <a:spcPct val="0"/>
              </a:spcBef>
            </a:pPr>
            <a:r>
              <a:rPr lang="ko-KR" altLang="en-US" sz="3999" dirty="0" err="1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느낌점</a:t>
            </a:r>
            <a:endParaRPr lang="en-US" sz="3999" dirty="0">
              <a:solidFill>
                <a:srgbClr val="12127D"/>
              </a:solidFill>
              <a:latin typeface="TDTD평고딕"/>
              <a:ea typeface="TDTD평고딕"/>
              <a:cs typeface="TDTD평고딕"/>
              <a:sym typeface="TDTD평고딕"/>
            </a:endParaRPr>
          </a:p>
        </p:txBody>
      </p:sp>
      <p:grpSp>
        <p:nvGrpSpPr>
          <p:cNvPr id="32" name="Group 15">
            <a:extLst>
              <a:ext uri="{FF2B5EF4-FFF2-40B4-BE49-F238E27FC236}">
                <a16:creationId xmlns:a16="http://schemas.microsoft.com/office/drawing/2014/main" id="{2D906E62-8590-939A-414B-9569D8C3B917}"/>
              </a:ext>
            </a:extLst>
          </p:cNvPr>
          <p:cNvGrpSpPr/>
          <p:nvPr/>
        </p:nvGrpSpPr>
        <p:grpSpPr>
          <a:xfrm>
            <a:off x="854416" y="6940552"/>
            <a:ext cx="3257588" cy="830291"/>
            <a:chOff x="0" y="0"/>
            <a:chExt cx="857965" cy="218677"/>
          </a:xfrm>
        </p:grpSpPr>
        <p:sp>
          <p:nvSpPr>
            <p:cNvPr id="33" name="Freeform 16">
              <a:extLst>
                <a:ext uri="{FF2B5EF4-FFF2-40B4-BE49-F238E27FC236}">
                  <a16:creationId xmlns:a16="http://schemas.microsoft.com/office/drawing/2014/main" id="{BB45C114-2D9C-1A29-CE6F-A6D996D2C184}"/>
                </a:ext>
              </a:extLst>
            </p:cNvPr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4" name="TextBox 17">
              <a:extLst>
                <a:ext uri="{FF2B5EF4-FFF2-40B4-BE49-F238E27FC236}">
                  <a16:creationId xmlns:a16="http://schemas.microsoft.com/office/drawing/2014/main" id="{E891B5D5-6F1D-5E0B-99A1-7AA2D32D0FAD}"/>
                </a:ext>
              </a:extLst>
            </p:cNvPr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2F10BB55-2D36-3F3F-8E6B-0BA055986C48}"/>
              </a:ext>
            </a:extLst>
          </p:cNvPr>
          <p:cNvSpPr txBox="1"/>
          <p:nvPr/>
        </p:nvSpPr>
        <p:spPr>
          <a:xfrm>
            <a:off x="6324600" y="4161514"/>
            <a:ext cx="10644802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TDTD평고딕" panose="020B0600000101010101" charset="-127"/>
                <a:ea typeface="TDTD평고딕" panose="020B0600000101010101" charset="-127"/>
              </a:rPr>
              <a:t>이번에 </a:t>
            </a:r>
            <a:r>
              <a:rPr lang="en-US" altLang="ko-KR" dirty="0">
                <a:latin typeface="TDTD평고딕" panose="020B0600000101010101" charset="-127"/>
                <a:ea typeface="TDTD평고딕" panose="020B0600000101010101" charset="-127"/>
              </a:rPr>
              <a:t>AED </a:t>
            </a:r>
            <a:r>
              <a:rPr lang="ko-KR" altLang="en-US" dirty="0">
                <a:latin typeface="TDTD평고딕" panose="020B0600000101010101" charset="-127"/>
                <a:ea typeface="TDTD평고딕" panose="020B0600000101010101" charset="-127"/>
              </a:rPr>
              <a:t>앱과 날씨 앱을 개발하면서 기본적인 기능 구현은 생각보다 수월했지만</a:t>
            </a:r>
            <a:r>
              <a:rPr lang="en-US" altLang="ko-KR" dirty="0">
                <a:latin typeface="TDTD평고딕" panose="020B0600000101010101" charset="-127"/>
                <a:ea typeface="TDTD평고딕" panose="020B0600000101010101" charset="-127"/>
              </a:rPr>
              <a:t>, </a:t>
            </a:r>
            <a:r>
              <a:rPr lang="ko-KR" altLang="en-US" dirty="0">
                <a:latin typeface="TDTD평고딕" panose="020B0600000101010101" charset="-127"/>
                <a:ea typeface="TDTD평고딕" panose="020B0600000101010101" charset="-127"/>
              </a:rPr>
              <a:t>들어가면 들어갈수록 부족한 점들이 계속 눈에 띄었습니다</a:t>
            </a:r>
            <a:r>
              <a:rPr lang="en-US" altLang="ko-KR" dirty="0">
                <a:latin typeface="TDTD평고딕" panose="020B0600000101010101" charset="-127"/>
                <a:ea typeface="TDTD평고딕" panose="020B0600000101010101" charset="-127"/>
              </a:rPr>
              <a:t>. </a:t>
            </a:r>
            <a:r>
              <a:rPr lang="ko-KR" altLang="en-US" dirty="0">
                <a:latin typeface="TDTD평고딕" panose="020B0600000101010101" charset="-127"/>
                <a:ea typeface="TDTD평고딕" panose="020B0600000101010101" charset="-127"/>
              </a:rPr>
              <a:t>사용자에게 더 직관적이고 편리한 인터페이스를 제공하려면 어떻게 해야 할지</a:t>
            </a:r>
            <a:r>
              <a:rPr lang="en-US" altLang="ko-KR" dirty="0">
                <a:latin typeface="TDTD평고딕" panose="020B0600000101010101" charset="-127"/>
                <a:ea typeface="TDTD평고딕" panose="020B0600000101010101" charset="-127"/>
              </a:rPr>
              <a:t>, </a:t>
            </a:r>
            <a:r>
              <a:rPr lang="ko-KR" altLang="en-US" dirty="0">
                <a:latin typeface="TDTD평고딕" panose="020B0600000101010101" charset="-127"/>
                <a:ea typeface="TDTD평고딕" panose="020B0600000101010101" charset="-127"/>
              </a:rPr>
              <a:t>그리고 데이터를 더 정확하고 효율적으로 처리하는 방법에 대해 고민하게 되었습니다</a:t>
            </a:r>
            <a:r>
              <a:rPr lang="en-US" altLang="ko-KR" dirty="0">
                <a:latin typeface="TDTD평고딕" panose="020B0600000101010101" charset="-127"/>
                <a:ea typeface="TDTD평고딕" panose="020B0600000101010101" charset="-127"/>
              </a:rPr>
              <a:t>.</a:t>
            </a:r>
          </a:p>
          <a:p>
            <a:r>
              <a:rPr lang="ko-KR" altLang="en-US" dirty="0">
                <a:latin typeface="TDTD평고딕" panose="020B0600000101010101" charset="-127"/>
                <a:ea typeface="TDTD평고딕" panose="020B0600000101010101" charset="-127"/>
              </a:rPr>
              <a:t>특히</a:t>
            </a:r>
            <a:r>
              <a:rPr lang="en-US" altLang="ko-KR" dirty="0">
                <a:latin typeface="TDTD평고딕" panose="020B0600000101010101" charset="-127"/>
                <a:ea typeface="TDTD평고딕" panose="020B0600000101010101" charset="-127"/>
              </a:rPr>
              <a:t>, </a:t>
            </a:r>
            <a:r>
              <a:rPr lang="ko-KR" altLang="en-US" dirty="0">
                <a:latin typeface="TDTD평고딕" panose="020B0600000101010101" charset="-127"/>
                <a:ea typeface="TDTD평고딕" panose="020B0600000101010101" charset="-127"/>
              </a:rPr>
              <a:t>위치 기반 서비스나 외부 </a:t>
            </a:r>
            <a:r>
              <a:rPr lang="en-US" altLang="ko-KR" dirty="0">
                <a:latin typeface="TDTD평고딕" panose="020B0600000101010101" charset="-127"/>
                <a:ea typeface="TDTD평고딕" panose="020B0600000101010101" charset="-127"/>
              </a:rPr>
              <a:t>API </a:t>
            </a:r>
            <a:r>
              <a:rPr lang="ko-KR" altLang="en-US" dirty="0">
                <a:latin typeface="TDTD평고딕" panose="020B0600000101010101" charset="-127"/>
                <a:ea typeface="TDTD평고딕" panose="020B0600000101010101" charset="-127"/>
              </a:rPr>
              <a:t>활용 같은 기술적인 부분에서는 제가 아직 모르는 점이 많다는 것을 실감했습니다</a:t>
            </a:r>
            <a:r>
              <a:rPr lang="en-US" altLang="ko-KR" dirty="0">
                <a:latin typeface="TDTD평고딕" panose="020B0600000101010101" charset="-127"/>
                <a:ea typeface="TDTD평고딕" panose="020B0600000101010101" charset="-127"/>
              </a:rPr>
              <a:t>. </a:t>
            </a:r>
            <a:r>
              <a:rPr lang="ko-KR" altLang="en-US" dirty="0">
                <a:latin typeface="TDTD평고딕" panose="020B0600000101010101" charset="-127"/>
                <a:ea typeface="TDTD평고딕" panose="020B0600000101010101" charset="-127"/>
              </a:rPr>
              <a:t>이 과정에서 새로운 기술을 배우고 문제를 해결하는 즐거움을 느끼기도 했지만</a:t>
            </a:r>
            <a:r>
              <a:rPr lang="en-US" altLang="ko-KR" dirty="0">
                <a:latin typeface="TDTD평고딕" panose="020B0600000101010101" charset="-127"/>
                <a:ea typeface="TDTD평고딕" panose="020B0600000101010101" charset="-127"/>
              </a:rPr>
              <a:t>, </a:t>
            </a:r>
            <a:r>
              <a:rPr lang="ko-KR" altLang="en-US" dirty="0">
                <a:latin typeface="TDTD평고딕" panose="020B0600000101010101" charset="-127"/>
                <a:ea typeface="TDTD평고딕" panose="020B0600000101010101" charset="-127"/>
              </a:rPr>
              <a:t>동시에 개발자로서 더 많은 것을 알고 싶고</a:t>
            </a:r>
            <a:r>
              <a:rPr lang="en-US" altLang="ko-KR" dirty="0">
                <a:latin typeface="TDTD평고딕" panose="020B0600000101010101" charset="-127"/>
                <a:ea typeface="TDTD평고딕" panose="020B0600000101010101" charset="-127"/>
              </a:rPr>
              <a:t>, </a:t>
            </a:r>
            <a:r>
              <a:rPr lang="ko-KR" altLang="en-US" dirty="0">
                <a:latin typeface="TDTD평고딕" panose="020B0600000101010101" charset="-127"/>
                <a:ea typeface="TDTD평고딕" panose="020B0600000101010101" charset="-127"/>
              </a:rPr>
              <a:t>배워야 한다는 열망도 커졌습니다</a:t>
            </a:r>
            <a:r>
              <a:rPr lang="en-US" altLang="ko-KR" dirty="0">
                <a:latin typeface="TDTD평고딕" panose="020B0600000101010101" charset="-127"/>
                <a:ea typeface="TDTD평고딕" panose="020B0600000101010101" charset="-127"/>
              </a:rPr>
              <a:t>.</a:t>
            </a:r>
          </a:p>
          <a:p>
            <a:r>
              <a:rPr lang="ko-KR" altLang="en-US" dirty="0">
                <a:latin typeface="TDTD평고딕" panose="020B0600000101010101" charset="-127"/>
                <a:ea typeface="TDTD평고딕" panose="020B0600000101010101" charset="-127"/>
              </a:rPr>
              <a:t>앞으로는 현재 부족한 점들을 보완하고</a:t>
            </a:r>
            <a:r>
              <a:rPr lang="en-US" altLang="ko-KR" dirty="0">
                <a:latin typeface="TDTD평고딕" panose="020B0600000101010101" charset="-127"/>
                <a:ea typeface="TDTD평고딕" panose="020B0600000101010101" charset="-127"/>
              </a:rPr>
              <a:t>, </a:t>
            </a:r>
            <a:r>
              <a:rPr lang="ko-KR" altLang="en-US" dirty="0">
                <a:latin typeface="TDTD평고딕" panose="020B0600000101010101" charset="-127"/>
                <a:ea typeface="TDTD평고딕" panose="020B0600000101010101" charset="-127"/>
              </a:rPr>
              <a:t>더 완성도 높은 앱을 만들기 위해 공부와 연습을 계속해 나가고 싶습니다</a:t>
            </a:r>
            <a:r>
              <a:rPr lang="en-US" altLang="ko-KR" dirty="0">
                <a:latin typeface="TDTD평고딕" panose="020B0600000101010101" charset="-127"/>
                <a:ea typeface="TDTD평고딕" panose="020B0600000101010101" charset="-127"/>
              </a:rPr>
              <a:t>. </a:t>
            </a:r>
            <a:r>
              <a:rPr lang="ko-KR" altLang="en-US" dirty="0">
                <a:latin typeface="TDTD평고딕" panose="020B0600000101010101" charset="-127"/>
                <a:ea typeface="TDTD평고딕" panose="020B0600000101010101" charset="-127"/>
              </a:rPr>
              <a:t>이번 경험은 저에게 성장의 계기가 되었다고 생각합니다</a:t>
            </a:r>
            <a:r>
              <a:rPr lang="en-US" altLang="ko-KR" dirty="0">
                <a:latin typeface="TDTD평고딕" panose="020B0600000101010101" charset="-127"/>
                <a:ea typeface="TDTD평고딕" panose="020B0600000101010101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3355667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271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269834" y="6137914"/>
            <a:ext cx="173797" cy="173797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271FF"/>
            </a:solidFill>
          </p:spPr>
        </p:sp>
      </p:grpSp>
      <p:sp>
        <p:nvSpPr>
          <p:cNvPr id="4" name="AutoShape 4"/>
          <p:cNvSpPr/>
          <p:nvPr/>
        </p:nvSpPr>
        <p:spPr>
          <a:xfrm>
            <a:off x="2733204" y="4720667"/>
            <a:ext cx="12821592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Freeform 5"/>
          <p:cNvSpPr/>
          <p:nvPr/>
        </p:nvSpPr>
        <p:spPr>
          <a:xfrm>
            <a:off x="8616080" y="2184161"/>
            <a:ext cx="1055841" cy="693015"/>
          </a:xfrm>
          <a:custGeom>
            <a:avLst/>
            <a:gdLst/>
            <a:ahLst/>
            <a:cxnLst/>
            <a:rect l="l" t="t" r="r" b="b"/>
            <a:pathLst>
              <a:path w="1055841" h="693015">
                <a:moveTo>
                  <a:pt x="0" y="0"/>
                </a:moveTo>
                <a:lnTo>
                  <a:pt x="1055840" y="0"/>
                </a:lnTo>
                <a:lnTo>
                  <a:pt x="1055840" y="693015"/>
                </a:lnTo>
                <a:lnTo>
                  <a:pt x="0" y="6930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6121702" y="5458464"/>
            <a:ext cx="6044595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599"/>
              </a:lnSpc>
              <a:spcBef>
                <a:spcPct val="0"/>
              </a:spcBef>
            </a:pPr>
            <a:r>
              <a:rPr lang="en-US" sz="3999" b="1">
                <a:solidFill>
                  <a:srgbClr val="FFFFFF"/>
                </a:solidFill>
                <a:latin typeface="Arita Dotum Bold"/>
                <a:ea typeface="Arita Dotum Bold"/>
                <a:cs typeface="Arita Dotum Bold"/>
                <a:sym typeface="Arita Dotum Bold"/>
              </a:rPr>
              <a:t>감사합니다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271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269834" y="6137914"/>
            <a:ext cx="173797" cy="173797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271FF"/>
            </a:solidFill>
          </p:spPr>
        </p:sp>
      </p:grpSp>
      <p:sp>
        <p:nvSpPr>
          <p:cNvPr id="4" name="AutoShape 4"/>
          <p:cNvSpPr/>
          <p:nvPr/>
        </p:nvSpPr>
        <p:spPr>
          <a:xfrm>
            <a:off x="2733204" y="4720667"/>
            <a:ext cx="12821592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Freeform 5"/>
          <p:cNvSpPr/>
          <p:nvPr/>
        </p:nvSpPr>
        <p:spPr>
          <a:xfrm>
            <a:off x="8616080" y="2184161"/>
            <a:ext cx="1055841" cy="693015"/>
          </a:xfrm>
          <a:custGeom>
            <a:avLst/>
            <a:gdLst/>
            <a:ahLst/>
            <a:cxnLst/>
            <a:rect l="l" t="t" r="r" b="b"/>
            <a:pathLst>
              <a:path w="1055841" h="693015">
                <a:moveTo>
                  <a:pt x="0" y="0"/>
                </a:moveTo>
                <a:lnTo>
                  <a:pt x="1055840" y="0"/>
                </a:lnTo>
                <a:lnTo>
                  <a:pt x="1055840" y="693015"/>
                </a:lnTo>
                <a:lnTo>
                  <a:pt x="0" y="6930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6121702" y="5458464"/>
            <a:ext cx="6044595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599"/>
              </a:lnSpc>
              <a:spcBef>
                <a:spcPct val="0"/>
              </a:spcBef>
            </a:pPr>
            <a:r>
              <a:rPr lang="en-US" sz="3999" b="1">
                <a:solidFill>
                  <a:srgbClr val="FFFFFF"/>
                </a:solidFill>
                <a:latin typeface="Arita Dotum Bold"/>
                <a:ea typeface="Arita Dotum Bold"/>
                <a:cs typeface="Arita Dotum Bold"/>
                <a:sym typeface="Arita Dotum Bold"/>
              </a:rPr>
              <a:t>이미지 출처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AABB74-06CA-6B76-AB18-EF22BA9EF2CE}"/>
              </a:ext>
            </a:extLst>
          </p:cNvPr>
          <p:cNvSpPr txBox="1"/>
          <p:nvPr/>
        </p:nvSpPr>
        <p:spPr>
          <a:xfrm>
            <a:off x="4419600" y="6917047"/>
            <a:ext cx="9144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FFFFFF"/>
                </a:solidFill>
              </a:rPr>
              <a:t>https://www.guri.go.kr/health/selectBbsNttView.do?key=1327&amp;bbsNo=121&amp;nttNo=77184&amp;searchCtgry=&amp;searchCnd=all&amp;searchKrwd=&amp;pageIndex=41&amp;integrDeptCode=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0" y="0"/>
            <a:ext cx="3652123" cy="10287000"/>
            <a:chOff x="0" y="0"/>
            <a:chExt cx="961876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61876" cy="2709333"/>
            </a:xfrm>
            <a:custGeom>
              <a:avLst/>
              <a:gdLst/>
              <a:ahLst/>
              <a:cxnLst/>
              <a:rect l="l" t="t" r="r" b="b"/>
              <a:pathLst>
                <a:path w="961876" h="2709333">
                  <a:moveTo>
                    <a:pt x="0" y="0"/>
                  </a:moveTo>
                  <a:lnTo>
                    <a:pt x="961876" y="0"/>
                  </a:lnTo>
                  <a:lnTo>
                    <a:pt x="96187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961876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09043" y="2417008"/>
            <a:ext cx="3257588" cy="830291"/>
            <a:chOff x="0" y="0"/>
            <a:chExt cx="857965" cy="21867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809043" y="3547894"/>
            <a:ext cx="3257588" cy="830291"/>
            <a:chOff x="0" y="0"/>
            <a:chExt cx="857965" cy="21867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809043" y="4678781"/>
            <a:ext cx="3257588" cy="830291"/>
            <a:chOff x="0" y="0"/>
            <a:chExt cx="857965" cy="21867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/>
            </a:solidFill>
            <a:ln cap="rnd">
              <a:noFill/>
              <a:prstDash val="solid"/>
              <a:round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809043" y="5809667"/>
            <a:ext cx="3257588" cy="830291"/>
            <a:chOff x="0" y="0"/>
            <a:chExt cx="857965" cy="218677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809043" y="6940553"/>
            <a:ext cx="3257588" cy="830291"/>
            <a:chOff x="0" y="0"/>
            <a:chExt cx="857965" cy="218677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3269834" y="5007027"/>
            <a:ext cx="173797" cy="173797"/>
            <a:chOff x="0" y="0"/>
            <a:chExt cx="6350000" cy="63500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271FF"/>
            </a:solidFill>
          </p:spPr>
        </p:sp>
      </p:grpSp>
      <p:sp>
        <p:nvSpPr>
          <p:cNvPr id="22" name="AutoShape 22"/>
          <p:cNvSpPr/>
          <p:nvPr/>
        </p:nvSpPr>
        <p:spPr>
          <a:xfrm>
            <a:off x="4760459" y="8962478"/>
            <a:ext cx="12821592" cy="0"/>
          </a:xfrm>
          <a:prstGeom prst="line">
            <a:avLst/>
          </a:prstGeom>
          <a:ln w="9525" cap="rnd">
            <a:solidFill>
              <a:srgbClr val="5271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3" name="Freeform 23"/>
          <p:cNvSpPr/>
          <p:nvPr/>
        </p:nvSpPr>
        <p:spPr>
          <a:xfrm>
            <a:off x="5032636" y="2145074"/>
            <a:ext cx="2860631" cy="6356958"/>
          </a:xfrm>
          <a:custGeom>
            <a:avLst/>
            <a:gdLst/>
            <a:ahLst/>
            <a:cxnLst/>
            <a:rect l="l" t="t" r="r" b="b"/>
            <a:pathLst>
              <a:path w="2860631" h="6356958">
                <a:moveTo>
                  <a:pt x="0" y="0"/>
                </a:moveTo>
                <a:lnTo>
                  <a:pt x="2860631" y="0"/>
                </a:lnTo>
                <a:lnTo>
                  <a:pt x="2860631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8215948" y="2499736"/>
            <a:ext cx="2454407" cy="5362176"/>
          </a:xfrm>
          <a:custGeom>
            <a:avLst/>
            <a:gdLst/>
            <a:ahLst/>
            <a:cxnLst/>
            <a:rect l="l" t="t" r="r" b="b"/>
            <a:pathLst>
              <a:path w="2454407" h="5362176">
                <a:moveTo>
                  <a:pt x="0" y="0"/>
                </a:moveTo>
                <a:lnTo>
                  <a:pt x="2454407" y="0"/>
                </a:lnTo>
                <a:lnTo>
                  <a:pt x="2454407" y="5362177"/>
                </a:lnTo>
                <a:lnTo>
                  <a:pt x="0" y="536217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25" name="TextBox 25"/>
          <p:cNvSpPr txBox="1"/>
          <p:nvPr/>
        </p:nvSpPr>
        <p:spPr>
          <a:xfrm>
            <a:off x="1242398" y="3831056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앱 설명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242398" y="2689279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주제 선정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242398" y="4968735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5371FF"/>
                </a:solidFill>
                <a:latin typeface="TDTD평고딕"/>
                <a:ea typeface="TDTD평고딕"/>
                <a:cs typeface="TDTD평고딕"/>
                <a:sym typeface="TDTD평고딕"/>
              </a:rPr>
              <a:t>디자이너 설명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242398" y="6099621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블록 설명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242398" y="7222348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실행 영상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5032636" y="1079790"/>
            <a:ext cx="8222728" cy="60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99"/>
              </a:lnSpc>
              <a:spcBef>
                <a:spcPct val="0"/>
              </a:spcBef>
            </a:pPr>
            <a:r>
              <a:rPr lang="en-US" sz="3999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디자이너 설명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4487426" y="9258300"/>
            <a:ext cx="3085099" cy="209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1680"/>
              </a:lnSpc>
              <a:spcBef>
                <a:spcPct val="0"/>
              </a:spcBef>
            </a:pPr>
            <a:r>
              <a:rPr lang="en-US" sz="1400" spc="266">
                <a:solidFill>
                  <a:srgbClr val="12127D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42015037 유지한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921985" y="789849"/>
            <a:ext cx="1946101" cy="560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303"/>
              </a:lnSpc>
            </a:pPr>
            <a:r>
              <a:rPr lang="en-US" sz="1599" spc="127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INTERVIEW PRESENTATION 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9280589" y="1453170"/>
            <a:ext cx="8291936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en-US" sz="2400" spc="-45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디자이너 설명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0947936" y="2948297"/>
            <a:ext cx="8282411" cy="49966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39"/>
              </a:lnSpc>
            </a:pPr>
            <a:r>
              <a:rPr lang="en-US" sz="1700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4. </a:t>
            </a:r>
            <a:r>
              <a:rPr lang="en-US" sz="1700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앱인벤터</a:t>
            </a:r>
            <a:r>
              <a:rPr lang="en-US" sz="1700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700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지도를</a:t>
            </a:r>
            <a:r>
              <a:rPr lang="en-US" sz="1700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700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배치</a:t>
            </a:r>
            <a:endParaRPr lang="en-US" sz="1700" b="1" dirty="0">
              <a:solidFill>
                <a:srgbClr val="000000"/>
              </a:solidFill>
              <a:latin typeface="TDTD평고딕" panose="020B0600000101010101" charset="-127"/>
              <a:ea typeface="TDTD평고딕" panose="020B0600000101010101" charset="-127"/>
              <a:cs typeface="Arita Dotum Light"/>
              <a:sym typeface="Arita Dotum Light"/>
            </a:endParaRPr>
          </a:p>
          <a:p>
            <a:pPr algn="l">
              <a:lnSpc>
                <a:spcPts val="2839"/>
              </a:lnSpc>
            </a:pPr>
            <a:r>
              <a:rPr lang="en-US" sz="1700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2. </a:t>
            </a:r>
            <a:r>
              <a:rPr lang="en-US" sz="1700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레이블로</a:t>
            </a:r>
            <a:r>
              <a:rPr lang="en-US" sz="1700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700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위도와</a:t>
            </a:r>
            <a:r>
              <a:rPr lang="en-US" sz="1700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700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경도</a:t>
            </a:r>
            <a:r>
              <a:rPr lang="en-US" sz="1700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, </a:t>
            </a:r>
            <a:r>
              <a:rPr lang="en-US" sz="1700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정확도를</a:t>
            </a:r>
            <a:r>
              <a:rPr lang="en-US" sz="1700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700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표기</a:t>
            </a:r>
            <a:endParaRPr lang="en-US" sz="1700" b="1" dirty="0">
              <a:solidFill>
                <a:srgbClr val="000000"/>
              </a:solidFill>
              <a:latin typeface="TDTD평고딕" panose="020B0600000101010101" charset="-127"/>
              <a:ea typeface="TDTD평고딕" panose="020B0600000101010101" charset="-127"/>
              <a:cs typeface="Arita Dotum Light"/>
              <a:sym typeface="Arita Dotum Light"/>
            </a:endParaRPr>
          </a:p>
          <a:p>
            <a:pPr algn="l">
              <a:lnSpc>
                <a:spcPts val="2839"/>
              </a:lnSpc>
            </a:pPr>
            <a:r>
              <a:rPr lang="en-US" sz="1700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3. </a:t>
            </a:r>
            <a:r>
              <a:rPr lang="en-US" sz="1700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현재</a:t>
            </a:r>
            <a:r>
              <a:rPr lang="en-US" sz="1700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700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주소는</a:t>
            </a:r>
            <a:r>
              <a:rPr lang="en-US" sz="1700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700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길이상</a:t>
            </a:r>
            <a:r>
              <a:rPr lang="en-US" sz="1700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700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따로</a:t>
            </a:r>
            <a:r>
              <a:rPr lang="en-US" sz="1700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700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표시</a:t>
            </a:r>
            <a:endParaRPr lang="en-US" sz="1700" b="1" dirty="0">
              <a:solidFill>
                <a:srgbClr val="000000"/>
              </a:solidFill>
              <a:latin typeface="TDTD평고딕" panose="020B0600000101010101" charset="-127"/>
              <a:ea typeface="TDTD평고딕" panose="020B0600000101010101" charset="-127"/>
              <a:cs typeface="Arita Dotum Light"/>
              <a:sym typeface="Arita Dotum Light"/>
            </a:endParaRPr>
          </a:p>
          <a:p>
            <a:pPr algn="l">
              <a:lnSpc>
                <a:spcPts val="2839"/>
              </a:lnSpc>
            </a:pPr>
            <a:r>
              <a:rPr lang="en-US" sz="1700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4. </a:t>
            </a:r>
            <a:r>
              <a:rPr lang="en-US" sz="1700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목록을</a:t>
            </a:r>
            <a:r>
              <a:rPr lang="en-US" sz="1700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700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통해서</a:t>
            </a:r>
            <a:r>
              <a:rPr lang="en-US" sz="1700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700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현재</a:t>
            </a:r>
            <a:r>
              <a:rPr lang="en-US" sz="1700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700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위치</a:t>
            </a:r>
            <a:r>
              <a:rPr lang="en-US" sz="1700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700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갱신</a:t>
            </a:r>
            <a:r>
              <a:rPr lang="en-US" sz="1700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700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작동을</a:t>
            </a:r>
            <a:r>
              <a:rPr lang="en-US" sz="1700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700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확인</a:t>
            </a:r>
            <a:endParaRPr lang="en-US" sz="1700" b="1" dirty="0">
              <a:solidFill>
                <a:srgbClr val="000000"/>
              </a:solidFill>
              <a:latin typeface="TDTD평고딕" panose="020B0600000101010101" charset="-127"/>
              <a:ea typeface="TDTD평고딕" panose="020B0600000101010101" charset="-127"/>
              <a:cs typeface="Arita Dotum Light"/>
              <a:sym typeface="Arita Dotum Light"/>
            </a:endParaRPr>
          </a:p>
          <a:p>
            <a:pPr algn="l">
              <a:lnSpc>
                <a:spcPts val="2839"/>
              </a:lnSpc>
            </a:pPr>
            <a:r>
              <a:rPr lang="en-US" sz="1700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5. </a:t>
            </a:r>
            <a:r>
              <a:rPr lang="en-US" sz="1700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길찾기</a:t>
            </a:r>
            <a:r>
              <a:rPr lang="en-US" sz="1700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700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기능을</a:t>
            </a:r>
            <a:r>
              <a:rPr lang="en-US" sz="1700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700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위해</a:t>
            </a:r>
            <a:r>
              <a:rPr lang="en-US" sz="1700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700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텍스트</a:t>
            </a:r>
            <a:r>
              <a:rPr lang="en-US" sz="1700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700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박스와</a:t>
            </a:r>
            <a:r>
              <a:rPr lang="en-US" sz="1700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700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웹뷰어</a:t>
            </a:r>
            <a:r>
              <a:rPr lang="en-US" sz="1700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700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배치</a:t>
            </a:r>
            <a:endParaRPr lang="en-US" sz="1700" b="1" dirty="0">
              <a:solidFill>
                <a:srgbClr val="000000"/>
              </a:solidFill>
              <a:latin typeface="TDTD평고딕" panose="020B0600000101010101" charset="-127"/>
              <a:ea typeface="TDTD평고딕" panose="020B0600000101010101" charset="-127"/>
              <a:cs typeface="Arita Dotum Light"/>
              <a:sym typeface="Arita Dotum Light"/>
            </a:endParaRPr>
          </a:p>
          <a:p>
            <a:pPr algn="l">
              <a:lnSpc>
                <a:spcPts val="2839"/>
              </a:lnSpc>
            </a:pPr>
            <a:r>
              <a:rPr lang="en-US" sz="1700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6. </a:t>
            </a:r>
            <a:r>
              <a:rPr lang="en-US" sz="1700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지도</a:t>
            </a:r>
            <a:r>
              <a:rPr lang="en-US" sz="1700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700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업데이트</a:t>
            </a:r>
            <a:r>
              <a:rPr lang="en-US" sz="1700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, </a:t>
            </a:r>
            <a:r>
              <a:rPr lang="en-US" sz="1700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검색</a:t>
            </a:r>
            <a:r>
              <a:rPr lang="en-US" sz="1700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, </a:t>
            </a:r>
            <a:r>
              <a:rPr lang="en-US" sz="1700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위치</a:t>
            </a:r>
            <a:r>
              <a:rPr lang="en-US" sz="1700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700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전송</a:t>
            </a:r>
            <a:r>
              <a:rPr lang="en-US" sz="1700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700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버튼</a:t>
            </a:r>
            <a:r>
              <a:rPr lang="en-US" sz="1700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700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추가</a:t>
            </a:r>
            <a:endParaRPr lang="en-US" sz="1700" b="1" dirty="0">
              <a:solidFill>
                <a:srgbClr val="000000"/>
              </a:solidFill>
              <a:latin typeface="TDTD평고딕" panose="020B0600000101010101" charset="-127"/>
              <a:ea typeface="TDTD평고딕" panose="020B0600000101010101" charset="-127"/>
              <a:cs typeface="Arita Dotum Light"/>
              <a:sym typeface="Arita Dotum Light"/>
            </a:endParaRPr>
          </a:p>
          <a:p>
            <a:pPr algn="l">
              <a:lnSpc>
                <a:spcPts val="2839"/>
              </a:lnSpc>
            </a:pPr>
            <a:r>
              <a:rPr lang="en-US" sz="1700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7. </a:t>
            </a:r>
            <a:r>
              <a:rPr lang="en-US" sz="1700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보이지</a:t>
            </a:r>
            <a:r>
              <a:rPr lang="en-US" sz="1700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700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않는</a:t>
            </a:r>
            <a:r>
              <a:rPr lang="en-US" sz="1700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700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컴포넌트</a:t>
            </a:r>
            <a:r>
              <a:rPr lang="en-US" sz="1700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700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추가</a:t>
            </a:r>
            <a:endParaRPr lang="en-US" sz="1700" b="1" dirty="0">
              <a:solidFill>
                <a:srgbClr val="000000"/>
              </a:solidFill>
              <a:latin typeface="TDTD평고딕" panose="020B0600000101010101" charset="-127"/>
              <a:ea typeface="TDTD평고딕" panose="020B0600000101010101" charset="-127"/>
              <a:cs typeface="Arita Dotum Light"/>
              <a:sym typeface="Arita Dotum Light"/>
            </a:endParaRPr>
          </a:p>
          <a:p>
            <a:pPr marL="367031" lvl="1" indent="-183515" algn="l">
              <a:lnSpc>
                <a:spcPts val="2839"/>
              </a:lnSpc>
              <a:buFont typeface="Arial"/>
              <a:buChar char="•"/>
            </a:pPr>
            <a:r>
              <a:rPr lang="en-US" sz="1700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전화</a:t>
            </a:r>
            <a:r>
              <a:rPr lang="en-US" sz="1700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700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번호</a:t>
            </a:r>
            <a:r>
              <a:rPr lang="en-US" sz="1700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700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선택</a:t>
            </a:r>
            <a:r>
              <a:rPr lang="en-US" sz="1700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: </a:t>
            </a:r>
            <a:r>
              <a:rPr lang="en-US" sz="1700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연락처</a:t>
            </a:r>
            <a:r>
              <a:rPr lang="en-US" sz="1700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700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목록에서</a:t>
            </a:r>
            <a:r>
              <a:rPr lang="en-US" sz="1700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700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긴급</a:t>
            </a:r>
            <a:r>
              <a:rPr lang="en-US" sz="1700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700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연락처를</a:t>
            </a:r>
            <a:r>
              <a:rPr lang="en-US" sz="1700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700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선택하도록</a:t>
            </a:r>
            <a:r>
              <a:rPr lang="en-US" sz="1700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700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설정</a:t>
            </a:r>
            <a:r>
              <a:rPr lang="en-US" sz="1700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.</a:t>
            </a:r>
          </a:p>
          <a:p>
            <a:pPr marL="367031" lvl="1" indent="-183515" algn="l">
              <a:lnSpc>
                <a:spcPts val="2839"/>
              </a:lnSpc>
              <a:buFont typeface="Arial"/>
              <a:buChar char="•"/>
            </a:pPr>
            <a:r>
              <a:rPr lang="en-US" sz="1700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위치</a:t>
            </a:r>
            <a:r>
              <a:rPr lang="en-US" sz="1700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700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센서</a:t>
            </a:r>
            <a:r>
              <a:rPr lang="en-US" sz="1700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: </a:t>
            </a:r>
            <a:r>
              <a:rPr lang="en-US" sz="1700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현재</a:t>
            </a:r>
            <a:r>
              <a:rPr lang="en-US" sz="1700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700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위치</a:t>
            </a:r>
            <a:r>
              <a:rPr lang="en-US" sz="1700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(</a:t>
            </a:r>
            <a:r>
              <a:rPr lang="en-US" sz="1700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위도</a:t>
            </a:r>
            <a:r>
              <a:rPr lang="en-US" sz="1700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, </a:t>
            </a:r>
            <a:r>
              <a:rPr lang="en-US" sz="1700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경도</a:t>
            </a:r>
            <a:r>
              <a:rPr lang="en-US" sz="1700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, </a:t>
            </a:r>
            <a:r>
              <a:rPr lang="en-US" sz="1700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정확도</a:t>
            </a:r>
            <a:r>
              <a:rPr lang="en-US" sz="1700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) </a:t>
            </a:r>
            <a:r>
              <a:rPr lang="en-US" sz="1700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정보를</a:t>
            </a:r>
            <a:r>
              <a:rPr lang="en-US" sz="1700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700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실시간</a:t>
            </a:r>
            <a:r>
              <a:rPr lang="en-US" sz="1700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700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감지</a:t>
            </a:r>
            <a:r>
              <a:rPr lang="en-US" sz="1700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.</a:t>
            </a:r>
          </a:p>
          <a:p>
            <a:pPr marL="367031" lvl="1" indent="-183515" algn="l">
              <a:lnSpc>
                <a:spcPts val="2839"/>
              </a:lnSpc>
              <a:buFont typeface="Arial"/>
              <a:buChar char="•"/>
            </a:pPr>
            <a:r>
              <a:rPr lang="en-US" sz="1700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문자</a:t>
            </a:r>
            <a:r>
              <a:rPr lang="en-US" sz="1700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700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메시지</a:t>
            </a:r>
            <a:r>
              <a:rPr lang="en-US" sz="1700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: </a:t>
            </a:r>
            <a:r>
              <a:rPr lang="en-US" sz="1700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현재</a:t>
            </a:r>
            <a:r>
              <a:rPr lang="en-US" sz="1700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700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위치</a:t>
            </a:r>
            <a:r>
              <a:rPr lang="en-US" sz="1700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700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데이터를</a:t>
            </a:r>
            <a:r>
              <a:rPr lang="en-US" sz="1700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700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문자로</a:t>
            </a:r>
            <a:r>
              <a:rPr lang="en-US" sz="1700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700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전송</a:t>
            </a:r>
            <a:r>
              <a:rPr lang="en-US" sz="1700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.</a:t>
            </a:r>
          </a:p>
          <a:p>
            <a:pPr marL="367031" lvl="1" indent="-183515" algn="l">
              <a:lnSpc>
                <a:spcPts val="2839"/>
              </a:lnSpc>
              <a:buFont typeface="Arial"/>
              <a:buChar char="•"/>
            </a:pPr>
            <a:r>
              <a:rPr lang="en-US" sz="1700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알림</a:t>
            </a:r>
            <a:r>
              <a:rPr lang="en-US" sz="1700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: </a:t>
            </a:r>
            <a:r>
              <a:rPr lang="en-US" sz="1700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위치</a:t>
            </a:r>
            <a:r>
              <a:rPr lang="en-US" sz="1700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700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전송</a:t>
            </a:r>
            <a:r>
              <a:rPr lang="en-US" sz="1700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시 </a:t>
            </a:r>
            <a:r>
              <a:rPr lang="en-US" sz="1700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사용자에게</a:t>
            </a:r>
            <a:r>
              <a:rPr lang="en-US" sz="1700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700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알림을</a:t>
            </a:r>
            <a:r>
              <a:rPr lang="en-US" sz="1700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700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표시</a:t>
            </a:r>
            <a:r>
              <a:rPr lang="en-US" sz="1700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.</a:t>
            </a:r>
          </a:p>
          <a:p>
            <a:pPr marL="367031" lvl="1" indent="-183515" algn="l">
              <a:lnSpc>
                <a:spcPts val="2839"/>
              </a:lnSpc>
              <a:buFont typeface="Arial"/>
              <a:buChar char="•"/>
            </a:pPr>
            <a:r>
              <a:rPr lang="en-US" sz="1700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시계</a:t>
            </a:r>
            <a:r>
              <a:rPr lang="en-US" sz="1700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: </a:t>
            </a:r>
            <a:r>
              <a:rPr lang="en-US" sz="1700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위치</a:t>
            </a:r>
            <a:r>
              <a:rPr lang="en-US" sz="1700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700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갱신</a:t>
            </a:r>
            <a:r>
              <a:rPr lang="en-US" sz="1700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700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주기</a:t>
            </a:r>
            <a:r>
              <a:rPr lang="en-US" sz="1700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(2초) </a:t>
            </a:r>
            <a:r>
              <a:rPr lang="en-US" sz="1700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또는</a:t>
            </a:r>
            <a:r>
              <a:rPr lang="en-US" sz="1700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700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현재</a:t>
            </a:r>
            <a:r>
              <a:rPr lang="en-US" sz="1700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700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시각</a:t>
            </a:r>
            <a:r>
              <a:rPr lang="en-US" sz="1700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700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표시</a:t>
            </a:r>
            <a:r>
              <a:rPr lang="en-US" sz="1700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.</a:t>
            </a:r>
          </a:p>
          <a:p>
            <a:pPr marL="367031" lvl="1" indent="-183515" algn="l">
              <a:lnSpc>
                <a:spcPts val="2839"/>
              </a:lnSpc>
              <a:buFont typeface="Arial"/>
              <a:buChar char="•"/>
            </a:pPr>
            <a:r>
              <a:rPr lang="en-US" sz="1700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공유</a:t>
            </a:r>
            <a:r>
              <a:rPr lang="en-US" sz="1700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: 앱 </a:t>
            </a:r>
            <a:r>
              <a:rPr lang="en-US" sz="1700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인벤터</a:t>
            </a:r>
            <a:r>
              <a:rPr lang="en-US" sz="1700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700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공유</a:t>
            </a:r>
            <a:r>
              <a:rPr lang="en-US" sz="1700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700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기능을</a:t>
            </a:r>
            <a:r>
              <a:rPr lang="en-US" sz="1700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700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활용해</a:t>
            </a:r>
            <a:r>
              <a:rPr lang="en-US" sz="1700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700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다른</a:t>
            </a:r>
            <a:r>
              <a:rPr lang="en-US" sz="1700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700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앱으로</a:t>
            </a:r>
            <a:r>
              <a:rPr lang="en-US" sz="1700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700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위치</a:t>
            </a:r>
            <a:r>
              <a:rPr lang="en-US" sz="1700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700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정보</a:t>
            </a:r>
            <a:r>
              <a:rPr lang="en-US" sz="1700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 </a:t>
            </a:r>
            <a:r>
              <a:rPr lang="en-US" sz="1700" b="1" dirty="0" err="1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전송</a:t>
            </a:r>
            <a:r>
              <a:rPr lang="en-US" sz="1700" b="1" dirty="0">
                <a:solidFill>
                  <a:srgbClr val="000000"/>
                </a:solidFill>
                <a:latin typeface="TDTD평고딕" panose="020B0600000101010101" charset="-127"/>
                <a:ea typeface="TDTD평고딕" panose="020B0600000101010101" charset="-127"/>
                <a:cs typeface="Arita Dotum Light"/>
                <a:sym typeface="Arita Dotum Light"/>
              </a:rPr>
              <a:t>.</a:t>
            </a:r>
          </a:p>
          <a:p>
            <a:pPr marL="0" lvl="0" indent="0" algn="l">
              <a:lnSpc>
                <a:spcPts val="2839"/>
              </a:lnSpc>
            </a:pPr>
            <a:endParaRPr lang="en-US" sz="1700" b="1" dirty="0">
              <a:solidFill>
                <a:srgbClr val="000000"/>
              </a:solidFill>
              <a:latin typeface="TDTD평고딕" panose="020B0600000101010101" charset="-127"/>
              <a:ea typeface="TDTD평고딕" panose="020B0600000101010101" charset="-127"/>
              <a:cs typeface="Arita Dotum Light"/>
              <a:sym typeface="Arita Dotum Ligh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4760459" y="8962478"/>
            <a:ext cx="12821592" cy="0"/>
          </a:xfrm>
          <a:prstGeom prst="line">
            <a:avLst/>
          </a:prstGeom>
          <a:ln w="9525" cap="rnd">
            <a:solidFill>
              <a:srgbClr val="5271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 rot="-10800000">
            <a:off x="0" y="0"/>
            <a:ext cx="3652123" cy="10287000"/>
            <a:chOff x="0" y="0"/>
            <a:chExt cx="961876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61876" cy="2709333"/>
            </a:xfrm>
            <a:custGeom>
              <a:avLst/>
              <a:gdLst/>
              <a:ahLst/>
              <a:cxnLst/>
              <a:rect l="l" t="t" r="r" b="b"/>
              <a:pathLst>
                <a:path w="961876" h="2709333">
                  <a:moveTo>
                    <a:pt x="0" y="0"/>
                  </a:moveTo>
                  <a:lnTo>
                    <a:pt x="961876" y="0"/>
                  </a:lnTo>
                  <a:lnTo>
                    <a:pt x="96187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961876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809043" y="2417008"/>
            <a:ext cx="3257588" cy="830291"/>
            <a:chOff x="0" y="0"/>
            <a:chExt cx="857965" cy="21867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809043" y="3547894"/>
            <a:ext cx="3257588" cy="830291"/>
            <a:chOff x="0" y="0"/>
            <a:chExt cx="857965" cy="21867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809043" y="4678781"/>
            <a:ext cx="3257588" cy="830291"/>
            <a:chOff x="0" y="0"/>
            <a:chExt cx="857965" cy="218677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809043" y="5809667"/>
            <a:ext cx="3257588" cy="830291"/>
            <a:chOff x="0" y="0"/>
            <a:chExt cx="857965" cy="218677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/>
            </a:solidFill>
            <a:ln cap="rnd">
              <a:noFill/>
              <a:prstDash val="solid"/>
              <a:round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809043" y="6940553"/>
            <a:ext cx="3257588" cy="830291"/>
            <a:chOff x="0" y="0"/>
            <a:chExt cx="857965" cy="218677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3269834" y="6137914"/>
            <a:ext cx="173797" cy="173797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271FF"/>
            </a:solidFill>
          </p:spPr>
        </p:sp>
      </p:grpSp>
      <p:sp>
        <p:nvSpPr>
          <p:cNvPr id="23" name="Freeform 23"/>
          <p:cNvSpPr/>
          <p:nvPr/>
        </p:nvSpPr>
        <p:spPr>
          <a:xfrm>
            <a:off x="6178194" y="2832154"/>
            <a:ext cx="10284231" cy="2915530"/>
          </a:xfrm>
          <a:custGeom>
            <a:avLst/>
            <a:gdLst/>
            <a:ahLst/>
            <a:cxnLst/>
            <a:rect l="l" t="t" r="r" b="b"/>
            <a:pathLst>
              <a:path w="10284231" h="2915530">
                <a:moveTo>
                  <a:pt x="0" y="0"/>
                </a:moveTo>
                <a:lnTo>
                  <a:pt x="10284232" y="0"/>
                </a:lnTo>
                <a:lnTo>
                  <a:pt x="10284232" y="2915529"/>
                </a:lnTo>
                <a:lnTo>
                  <a:pt x="0" y="291552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4" name="TextBox 24"/>
          <p:cNvSpPr txBox="1"/>
          <p:nvPr/>
        </p:nvSpPr>
        <p:spPr>
          <a:xfrm>
            <a:off x="4938218" y="1079790"/>
            <a:ext cx="8222728" cy="60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99"/>
              </a:lnSpc>
              <a:spcBef>
                <a:spcPct val="0"/>
              </a:spcBef>
            </a:pPr>
            <a:r>
              <a:rPr lang="en-US" sz="3999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블록 설명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4487426" y="9258300"/>
            <a:ext cx="3085099" cy="209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1680"/>
              </a:lnSpc>
              <a:spcBef>
                <a:spcPct val="0"/>
              </a:spcBef>
            </a:pPr>
            <a:r>
              <a:rPr lang="en-US" sz="1400" spc="266">
                <a:solidFill>
                  <a:srgbClr val="12127D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42015037 유지한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242398" y="3831056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앱 설명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242398" y="2689279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주제 선정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242398" y="4968735"/>
            <a:ext cx="1875036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디자이너 설명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242398" y="6099621"/>
            <a:ext cx="1936942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5371FF"/>
                </a:solidFill>
                <a:latin typeface="TDTD평고딕"/>
                <a:ea typeface="TDTD평고딕"/>
                <a:cs typeface="TDTD평고딕"/>
                <a:sym typeface="TDTD평고딕"/>
              </a:rPr>
              <a:t>블록 설명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242398" y="7222348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실행 영상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921985" y="789849"/>
            <a:ext cx="1946101" cy="560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303"/>
              </a:lnSpc>
            </a:pPr>
            <a:r>
              <a:rPr lang="en-US" sz="1599" spc="127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INTERVIEW PRESENTATION 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6610644" y="6555598"/>
            <a:ext cx="9419332" cy="1685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버튼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: '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문자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보내기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'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버튼을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클릭했을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때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실행됩니다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.</a:t>
            </a: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동작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:</a:t>
            </a: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긴급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문자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: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미리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지정된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긴급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연락처에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"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신변의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위험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!!"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이라는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문자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메시지를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전송합니다</a:t>
            </a:r>
            <a:endParaRPr lang="en-US" dirty="0">
              <a:solidFill>
                <a:srgbClr val="000000"/>
              </a:solidFill>
              <a:latin typeface="TDTD평고딕"/>
              <a:ea typeface="TDTD평고딕"/>
              <a:cs typeface="TDTD평고딕"/>
              <a:sym typeface="TDTD평고딕"/>
            </a:endParaRPr>
          </a:p>
          <a:p>
            <a:pPr algn="ctr">
              <a:lnSpc>
                <a:spcPts val="2160"/>
              </a:lnSpc>
              <a:spcBef>
                <a:spcPct val="0"/>
              </a:spcBef>
            </a:pPr>
            <a:endParaRPr lang="en-US" sz="1800" dirty="0">
              <a:solidFill>
                <a:srgbClr val="000000"/>
              </a:solidFill>
              <a:latin typeface="TDTD평고딕"/>
              <a:ea typeface="TDTD평고딕"/>
              <a:cs typeface="TDTD평고딕"/>
              <a:sym typeface="TDTD평고딕"/>
            </a:endParaRP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일반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문자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: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미리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지정된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전화번호에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사용자가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작성한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메시지를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전송합니다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.</a:t>
            </a: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목적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: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위급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상황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발생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시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신속하게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도움을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요청할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수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있도록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합니다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4760459" y="8962478"/>
            <a:ext cx="12821592" cy="0"/>
          </a:xfrm>
          <a:prstGeom prst="line">
            <a:avLst/>
          </a:prstGeom>
          <a:ln w="9525" cap="rnd">
            <a:solidFill>
              <a:srgbClr val="5271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 rot="-10800000">
            <a:off x="0" y="0"/>
            <a:ext cx="3652123" cy="10287000"/>
            <a:chOff x="0" y="0"/>
            <a:chExt cx="961876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61876" cy="2709333"/>
            </a:xfrm>
            <a:custGeom>
              <a:avLst/>
              <a:gdLst/>
              <a:ahLst/>
              <a:cxnLst/>
              <a:rect l="l" t="t" r="r" b="b"/>
              <a:pathLst>
                <a:path w="961876" h="2709333">
                  <a:moveTo>
                    <a:pt x="0" y="0"/>
                  </a:moveTo>
                  <a:lnTo>
                    <a:pt x="961876" y="0"/>
                  </a:lnTo>
                  <a:lnTo>
                    <a:pt x="96187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961876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809043" y="2417008"/>
            <a:ext cx="3257588" cy="830291"/>
            <a:chOff x="0" y="0"/>
            <a:chExt cx="857965" cy="21867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809043" y="3547894"/>
            <a:ext cx="3257588" cy="830291"/>
            <a:chOff x="0" y="0"/>
            <a:chExt cx="857965" cy="21867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809043" y="4678781"/>
            <a:ext cx="3257588" cy="830291"/>
            <a:chOff x="0" y="0"/>
            <a:chExt cx="857965" cy="218677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809043" y="5809667"/>
            <a:ext cx="3257588" cy="830291"/>
            <a:chOff x="0" y="0"/>
            <a:chExt cx="857965" cy="218677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/>
            </a:solidFill>
            <a:ln cap="rnd">
              <a:noFill/>
              <a:prstDash val="solid"/>
              <a:round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809043" y="6940553"/>
            <a:ext cx="3257588" cy="830291"/>
            <a:chOff x="0" y="0"/>
            <a:chExt cx="857965" cy="218677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3269834" y="6137914"/>
            <a:ext cx="173797" cy="173797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271FF"/>
            </a:solidFill>
          </p:spPr>
        </p:sp>
      </p:grpSp>
      <p:sp>
        <p:nvSpPr>
          <p:cNvPr id="23" name="Freeform 23"/>
          <p:cNvSpPr/>
          <p:nvPr/>
        </p:nvSpPr>
        <p:spPr>
          <a:xfrm>
            <a:off x="5374510" y="2732293"/>
            <a:ext cx="10793987" cy="2461495"/>
          </a:xfrm>
          <a:custGeom>
            <a:avLst/>
            <a:gdLst/>
            <a:ahLst/>
            <a:cxnLst/>
            <a:rect l="l" t="t" r="r" b="b"/>
            <a:pathLst>
              <a:path w="10793987" h="2461495">
                <a:moveTo>
                  <a:pt x="0" y="0"/>
                </a:moveTo>
                <a:lnTo>
                  <a:pt x="10793987" y="0"/>
                </a:lnTo>
                <a:lnTo>
                  <a:pt x="10793987" y="2461494"/>
                </a:lnTo>
                <a:lnTo>
                  <a:pt x="0" y="24614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4" name="TextBox 24"/>
          <p:cNvSpPr txBox="1"/>
          <p:nvPr/>
        </p:nvSpPr>
        <p:spPr>
          <a:xfrm>
            <a:off x="4938218" y="1079790"/>
            <a:ext cx="8222728" cy="60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99"/>
              </a:lnSpc>
              <a:spcBef>
                <a:spcPct val="0"/>
              </a:spcBef>
            </a:pPr>
            <a:r>
              <a:rPr lang="en-US" sz="3999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블록 설명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4487426" y="9258300"/>
            <a:ext cx="3085099" cy="209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1680"/>
              </a:lnSpc>
              <a:spcBef>
                <a:spcPct val="0"/>
              </a:spcBef>
            </a:pPr>
            <a:r>
              <a:rPr lang="en-US" sz="1400" spc="266">
                <a:solidFill>
                  <a:srgbClr val="12127D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42015037 유지한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242398" y="3831056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앱 설명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242398" y="2689279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주제 선정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242398" y="4968735"/>
            <a:ext cx="1875036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디자이너 설명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242398" y="6099621"/>
            <a:ext cx="1936942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5371FF"/>
                </a:solidFill>
                <a:latin typeface="TDTD평고딕"/>
                <a:ea typeface="TDTD평고딕"/>
                <a:cs typeface="TDTD평고딕"/>
                <a:sym typeface="TDTD평고딕"/>
              </a:rPr>
              <a:t>블록 설명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242398" y="7222348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실행 영상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921985" y="789849"/>
            <a:ext cx="1946101" cy="560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303"/>
              </a:lnSpc>
            </a:pPr>
            <a:r>
              <a:rPr lang="en-US" sz="1599" spc="127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INTERVIEW PRESENTATION 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6022453" y="6232971"/>
            <a:ext cx="11236847" cy="1685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버튼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: 'AED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찾기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'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버튼을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클릭했을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때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실행됩니다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.</a:t>
            </a: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동작:액티비티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스타터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: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사용자의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현재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위치를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기반으로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가장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가까운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AED(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자동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심장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충격기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)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위치를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검색하는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웹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페이지를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엽니다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.</a:t>
            </a: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웹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페이지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: 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  <a:hlinkClick r:id="rId3"/>
              </a:rPr>
              <a:t>https://www.e-gen.or.kr/egen/se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arch_aed.do </a:t>
            </a: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라는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주소의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웹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페이지를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열어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AED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위치를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검색합니다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.</a:t>
            </a: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목적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: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심정지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환자가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발생했을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때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가장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가까운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AED를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빠르게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찾을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수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있도록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합니다</a:t>
            </a:r>
            <a:endParaRPr lang="en-US" sz="1800" dirty="0">
              <a:solidFill>
                <a:srgbClr val="000000"/>
              </a:solidFill>
              <a:latin typeface="TDTD평고딕"/>
              <a:ea typeface="TDTD평고딕"/>
              <a:cs typeface="TDTD평고딕"/>
              <a:sym typeface="TDTD평고딕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4760459" y="8962478"/>
            <a:ext cx="12821592" cy="0"/>
          </a:xfrm>
          <a:prstGeom prst="line">
            <a:avLst/>
          </a:prstGeom>
          <a:ln w="9525" cap="rnd">
            <a:solidFill>
              <a:srgbClr val="5271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 rot="-10800000">
            <a:off x="0" y="0"/>
            <a:ext cx="3652123" cy="10287000"/>
            <a:chOff x="0" y="0"/>
            <a:chExt cx="961876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61876" cy="2709333"/>
            </a:xfrm>
            <a:custGeom>
              <a:avLst/>
              <a:gdLst/>
              <a:ahLst/>
              <a:cxnLst/>
              <a:rect l="l" t="t" r="r" b="b"/>
              <a:pathLst>
                <a:path w="961876" h="2709333">
                  <a:moveTo>
                    <a:pt x="0" y="0"/>
                  </a:moveTo>
                  <a:lnTo>
                    <a:pt x="961876" y="0"/>
                  </a:lnTo>
                  <a:lnTo>
                    <a:pt x="96187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961876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809043" y="2417008"/>
            <a:ext cx="3257588" cy="830291"/>
            <a:chOff x="0" y="0"/>
            <a:chExt cx="857965" cy="21867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809043" y="3547894"/>
            <a:ext cx="3257588" cy="830291"/>
            <a:chOff x="0" y="0"/>
            <a:chExt cx="857965" cy="21867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809043" y="4678781"/>
            <a:ext cx="3257588" cy="830291"/>
            <a:chOff x="0" y="0"/>
            <a:chExt cx="857965" cy="218677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809043" y="5809667"/>
            <a:ext cx="3257588" cy="830291"/>
            <a:chOff x="0" y="0"/>
            <a:chExt cx="857965" cy="218677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/>
            </a:solidFill>
            <a:ln cap="rnd">
              <a:noFill/>
              <a:prstDash val="solid"/>
              <a:round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809043" y="6940553"/>
            <a:ext cx="3257588" cy="830291"/>
            <a:chOff x="0" y="0"/>
            <a:chExt cx="857965" cy="218677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3269834" y="6137914"/>
            <a:ext cx="173797" cy="173797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271FF"/>
            </a:solidFill>
          </p:spPr>
        </p:sp>
      </p:grpSp>
      <p:sp>
        <p:nvSpPr>
          <p:cNvPr id="23" name="Freeform 23"/>
          <p:cNvSpPr/>
          <p:nvPr/>
        </p:nvSpPr>
        <p:spPr>
          <a:xfrm>
            <a:off x="6313451" y="3353648"/>
            <a:ext cx="10500780" cy="2155423"/>
          </a:xfrm>
          <a:custGeom>
            <a:avLst/>
            <a:gdLst/>
            <a:ahLst/>
            <a:cxnLst/>
            <a:rect l="l" t="t" r="r" b="b"/>
            <a:pathLst>
              <a:path w="10500780" h="2155423">
                <a:moveTo>
                  <a:pt x="0" y="0"/>
                </a:moveTo>
                <a:lnTo>
                  <a:pt x="10500780" y="0"/>
                </a:lnTo>
                <a:lnTo>
                  <a:pt x="10500780" y="2155423"/>
                </a:lnTo>
                <a:lnTo>
                  <a:pt x="0" y="215542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4" name="TextBox 24"/>
          <p:cNvSpPr txBox="1"/>
          <p:nvPr/>
        </p:nvSpPr>
        <p:spPr>
          <a:xfrm>
            <a:off x="4938218" y="1079790"/>
            <a:ext cx="8222728" cy="60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99"/>
              </a:lnSpc>
              <a:spcBef>
                <a:spcPct val="0"/>
              </a:spcBef>
            </a:pPr>
            <a:r>
              <a:rPr lang="en-US" sz="3999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블록 설명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4487426" y="9258300"/>
            <a:ext cx="3085099" cy="209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1680"/>
              </a:lnSpc>
              <a:spcBef>
                <a:spcPct val="0"/>
              </a:spcBef>
            </a:pPr>
            <a:r>
              <a:rPr lang="en-US" sz="1400" spc="266">
                <a:solidFill>
                  <a:srgbClr val="12127D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42015037 유지한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242398" y="3831056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앱 설명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242398" y="2689279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주제 선정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242398" y="4968735"/>
            <a:ext cx="1875036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디자이너 설명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242398" y="6099621"/>
            <a:ext cx="1936942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5371FF"/>
                </a:solidFill>
                <a:latin typeface="TDTD평고딕"/>
                <a:ea typeface="TDTD평고딕"/>
                <a:cs typeface="TDTD평고딕"/>
                <a:sym typeface="TDTD평고딕"/>
              </a:rPr>
              <a:t>블록 설명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242398" y="7222348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실행 영상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921985" y="789849"/>
            <a:ext cx="1946101" cy="560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303"/>
              </a:lnSpc>
            </a:pPr>
            <a:r>
              <a:rPr lang="en-US" sz="1599" spc="127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INTERVIEW PRESENTATION 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5721029" y="6575355"/>
            <a:ext cx="11093202" cy="1076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버튼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: '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현위치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'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버튼을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클릭했을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때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실행됩니다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.</a:t>
            </a: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동작:웹뷰어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: 두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번째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블록과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동일하게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https://www.e-gen.or.kr/egen/search_aed.do </a:t>
            </a: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라는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주소의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웹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페이지를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엽니다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.</a:t>
            </a: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목적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: 두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번째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블록과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동일한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목적을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가지며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,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다른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방식으로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웹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페이지를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여는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것을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보여줍니다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4760459" y="8962478"/>
            <a:ext cx="12821592" cy="0"/>
          </a:xfrm>
          <a:prstGeom prst="line">
            <a:avLst/>
          </a:prstGeom>
          <a:ln w="9525" cap="rnd">
            <a:solidFill>
              <a:srgbClr val="5271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 rot="-10800000">
            <a:off x="0" y="0"/>
            <a:ext cx="3652123" cy="10287000"/>
            <a:chOff x="0" y="0"/>
            <a:chExt cx="961876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61876" cy="2709333"/>
            </a:xfrm>
            <a:custGeom>
              <a:avLst/>
              <a:gdLst/>
              <a:ahLst/>
              <a:cxnLst/>
              <a:rect l="l" t="t" r="r" b="b"/>
              <a:pathLst>
                <a:path w="961876" h="2709333">
                  <a:moveTo>
                    <a:pt x="0" y="0"/>
                  </a:moveTo>
                  <a:lnTo>
                    <a:pt x="961876" y="0"/>
                  </a:lnTo>
                  <a:lnTo>
                    <a:pt x="96187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961876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809043" y="2417008"/>
            <a:ext cx="3257588" cy="830291"/>
            <a:chOff x="0" y="0"/>
            <a:chExt cx="857965" cy="21867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809043" y="3547894"/>
            <a:ext cx="3257588" cy="830291"/>
            <a:chOff x="0" y="0"/>
            <a:chExt cx="857965" cy="21867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809043" y="4678781"/>
            <a:ext cx="3257588" cy="830291"/>
            <a:chOff x="0" y="0"/>
            <a:chExt cx="857965" cy="218677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809043" y="5809667"/>
            <a:ext cx="3257588" cy="830291"/>
            <a:chOff x="0" y="0"/>
            <a:chExt cx="857965" cy="218677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/>
            </a:solidFill>
            <a:ln cap="rnd">
              <a:noFill/>
              <a:prstDash val="solid"/>
              <a:round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809043" y="6940553"/>
            <a:ext cx="3257588" cy="830291"/>
            <a:chOff x="0" y="0"/>
            <a:chExt cx="857965" cy="218677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57965" cy="218677"/>
            </a:xfrm>
            <a:custGeom>
              <a:avLst/>
              <a:gdLst/>
              <a:ahLst/>
              <a:cxnLst/>
              <a:rect l="l" t="t" r="r" b="b"/>
              <a:pathLst>
                <a:path w="857965" h="218677">
                  <a:moveTo>
                    <a:pt x="109339" y="0"/>
                  </a:moveTo>
                  <a:lnTo>
                    <a:pt x="748627" y="0"/>
                  </a:lnTo>
                  <a:cubicBezTo>
                    <a:pt x="777625" y="0"/>
                    <a:pt x="805436" y="11520"/>
                    <a:pt x="825941" y="32025"/>
                  </a:cubicBezTo>
                  <a:cubicBezTo>
                    <a:pt x="846446" y="52530"/>
                    <a:pt x="857965" y="80340"/>
                    <a:pt x="857965" y="109339"/>
                  </a:cubicBezTo>
                  <a:lnTo>
                    <a:pt x="857965" y="109339"/>
                  </a:lnTo>
                  <a:cubicBezTo>
                    <a:pt x="857965" y="169725"/>
                    <a:pt x="809013" y="218677"/>
                    <a:pt x="748627" y="218677"/>
                  </a:cubicBezTo>
                  <a:lnTo>
                    <a:pt x="109339" y="218677"/>
                  </a:lnTo>
                  <a:cubicBezTo>
                    <a:pt x="48953" y="218677"/>
                    <a:pt x="0" y="169725"/>
                    <a:pt x="0" y="109339"/>
                  </a:cubicBezTo>
                  <a:lnTo>
                    <a:pt x="0" y="109339"/>
                  </a:lnTo>
                  <a:cubicBezTo>
                    <a:pt x="0" y="48953"/>
                    <a:pt x="48953" y="0"/>
                    <a:pt x="109339" y="0"/>
                  </a:cubicBezTo>
                  <a:close/>
                </a:path>
              </a:pathLst>
            </a:custGeom>
            <a:solidFill>
              <a:srgbClr val="FFFAED">
                <a:alpha val="46667"/>
              </a:srgbClr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57150"/>
              <a:ext cx="857965" cy="275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3269834" y="6137914"/>
            <a:ext cx="173797" cy="173797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271FF"/>
            </a:solidFill>
          </p:spPr>
        </p:sp>
      </p:grpSp>
      <p:sp>
        <p:nvSpPr>
          <p:cNvPr id="23" name="Freeform 23"/>
          <p:cNvSpPr/>
          <p:nvPr/>
        </p:nvSpPr>
        <p:spPr>
          <a:xfrm>
            <a:off x="5694322" y="2698804"/>
            <a:ext cx="10111535" cy="2351520"/>
          </a:xfrm>
          <a:custGeom>
            <a:avLst/>
            <a:gdLst/>
            <a:ahLst/>
            <a:cxnLst/>
            <a:rect l="l" t="t" r="r" b="b"/>
            <a:pathLst>
              <a:path w="10111535" h="2351520">
                <a:moveTo>
                  <a:pt x="0" y="0"/>
                </a:moveTo>
                <a:lnTo>
                  <a:pt x="10111534" y="0"/>
                </a:lnTo>
                <a:lnTo>
                  <a:pt x="10111534" y="2351519"/>
                </a:lnTo>
                <a:lnTo>
                  <a:pt x="0" y="235151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4" name="TextBox 24"/>
          <p:cNvSpPr txBox="1"/>
          <p:nvPr/>
        </p:nvSpPr>
        <p:spPr>
          <a:xfrm>
            <a:off x="4938218" y="1079790"/>
            <a:ext cx="8222728" cy="60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99"/>
              </a:lnSpc>
              <a:spcBef>
                <a:spcPct val="0"/>
              </a:spcBef>
            </a:pPr>
            <a:r>
              <a:rPr lang="en-US" sz="3999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블록 설명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4487426" y="9258300"/>
            <a:ext cx="3085099" cy="209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1680"/>
              </a:lnSpc>
              <a:spcBef>
                <a:spcPct val="0"/>
              </a:spcBef>
            </a:pPr>
            <a:r>
              <a:rPr lang="en-US" sz="1400" spc="266">
                <a:solidFill>
                  <a:srgbClr val="12127D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42015037 유지한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242398" y="3831056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앱 설명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242398" y="2689279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주제 선정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242398" y="4968735"/>
            <a:ext cx="1875036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디자이너 설명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242398" y="6099621"/>
            <a:ext cx="1936942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5371FF"/>
                </a:solidFill>
                <a:latin typeface="TDTD평고딕"/>
                <a:ea typeface="TDTD평고딕"/>
                <a:cs typeface="TDTD평고딕"/>
                <a:sym typeface="TDTD평고딕"/>
              </a:rPr>
              <a:t>블록 설명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242398" y="7222348"/>
            <a:ext cx="233372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실행 영상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921985" y="789849"/>
            <a:ext cx="1946101" cy="560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303"/>
              </a:lnSpc>
            </a:pPr>
            <a:r>
              <a:rPr lang="en-US" sz="1599" spc="127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INTERVIEW PRESENTATION 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5694322" y="6050448"/>
            <a:ext cx="10947499" cy="19673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버튼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: '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위치기반정보획득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'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버튼을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누르면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실행됩니다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.</a:t>
            </a:r>
          </a:p>
          <a:p>
            <a:pPr algn="ctr">
              <a:lnSpc>
                <a:spcPts val="2160"/>
              </a:lnSpc>
              <a:spcBef>
                <a:spcPct val="0"/>
              </a:spcBef>
            </a:pPr>
            <a:endParaRPr lang="en-US" sz="1800" dirty="0">
              <a:solidFill>
                <a:srgbClr val="000000"/>
              </a:solidFill>
              <a:latin typeface="TDTD평고딕"/>
              <a:ea typeface="TDTD평고딕"/>
              <a:cs typeface="TDTD평고딕"/>
              <a:sym typeface="TDTD평고딕"/>
            </a:endParaRP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동작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:</a:t>
            </a: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위치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정보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가져오기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: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기기의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GPS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또는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네트워크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정보를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이용하여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현재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위치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위도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,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경도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)를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가져옵니다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.</a:t>
            </a: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주소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변환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: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가져온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위도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,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경도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정보를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이용하여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해당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위치의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주소를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변환합니다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.</a:t>
            </a:r>
          </a:p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목적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: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사용자의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현재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위치를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파악하여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다음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단계에서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사용하기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위한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준비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작업입니다</a:t>
            </a:r>
            <a:r>
              <a:rPr lang="en-US" sz="180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</TotalTime>
  <Words>3664</Words>
  <Application>Microsoft Office PowerPoint</Application>
  <PresentationFormat>사용자 지정</PresentationFormat>
  <Paragraphs>662</Paragraphs>
  <Slides>45</Slides>
  <Notes>1</Notes>
  <HiddenSlides>0</HiddenSlides>
  <MMClips>2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45</vt:i4>
      </vt:variant>
    </vt:vector>
  </HeadingPairs>
  <TitlesOfParts>
    <vt:vector size="53" baseType="lpstr">
      <vt:lpstr>TDTD평고딕</vt:lpstr>
      <vt:lpstr>맑은 고딕</vt:lpstr>
      <vt:lpstr>Montserrat Classic Bold</vt:lpstr>
      <vt:lpstr>Arita Dotum Bold</vt:lpstr>
      <vt:lpstr>Arial</vt:lpstr>
      <vt:lpstr>Calibri</vt:lpstr>
      <vt:lpstr>Montserrat Classic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블루 파랑 깔끔한 기본 면접발표 프레젠테이션</dc:title>
  <cp:lastModifiedBy>User</cp:lastModifiedBy>
  <cp:revision>7</cp:revision>
  <dcterms:created xsi:type="dcterms:W3CDTF">2006-08-16T00:00:00Z</dcterms:created>
  <dcterms:modified xsi:type="dcterms:W3CDTF">2024-12-02T01:45:54Z</dcterms:modified>
  <dc:identifier>DAGYELB6HEc</dc:identifier>
</cp:coreProperties>
</file>